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66" r:id="rId6"/>
    <p:sldId id="267" r:id="rId7"/>
    <p:sldId id="268" r:id="rId8"/>
    <p:sldId id="269" r:id="rId9"/>
    <p:sldId id="265" r:id="rId10"/>
    <p:sldId id="270" r:id="rId11"/>
    <p:sldId id="271" r:id="rId12"/>
    <p:sldId id="259" r:id="rId13"/>
    <p:sldId id="272" r:id="rId14"/>
    <p:sldId id="273" r:id="rId15"/>
    <p:sldId id="274" r:id="rId16"/>
    <p:sldId id="275" r:id="rId17"/>
    <p:sldId id="263"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207" userDrawn="1">
          <p15:clr>
            <a:srgbClr val="A4A3A4"/>
          </p15:clr>
        </p15:guide>
        <p15:guide id="2" pos="876" userDrawn="1">
          <p15:clr>
            <a:srgbClr val="A4A3A4"/>
          </p15:clr>
        </p15:guide>
        <p15:guide id="3" pos="5684" userDrawn="1">
          <p15:clr>
            <a:srgbClr val="A4A3A4"/>
          </p15:clr>
        </p15:guide>
        <p15:guide id="4" orient="horz" pos="3957" userDrawn="1">
          <p15:clr>
            <a:srgbClr val="A4A3A4"/>
          </p15:clr>
        </p15:guide>
        <p15:guide id="5" pos="106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Microsoft Office" initials="Office" lastIdx="1" clrIdx="0"/>
  <p:cmAuthor id="2" name="Usuario de Microsoft Office" initials="Office [2]" lastIdx="1" clrIdx="1"/>
  <p:cmAuthor id="3" name="Usuario de Microsoft Office" initials="Office [3]" lastIdx="1" clrIdx="2"/>
  <p:cmAuthor id="4" name="Usuario de Microsoft Office" initials="Office [4]"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E9092"/>
    <a:srgbClr val="C28E78"/>
    <a:srgbClr val="956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45" autoAdjust="0"/>
    <p:restoredTop sz="86496" autoAdjust="0"/>
  </p:normalViewPr>
  <p:slideViewPr>
    <p:cSldViewPr snapToGrid="0" snapToObjects="1" showGuides="1">
      <p:cViewPr varScale="1">
        <p:scale>
          <a:sx n="50" d="100"/>
          <a:sy n="50" d="100"/>
        </p:scale>
        <p:origin x="1584" y="60"/>
      </p:cViewPr>
      <p:guideLst>
        <p:guide orient="horz" pos="4207"/>
        <p:guide pos="876"/>
        <p:guide pos="5684"/>
        <p:guide orient="horz" pos="3957"/>
        <p:guide pos="10696"/>
      </p:guideLst>
    </p:cSldViewPr>
  </p:slideViewPr>
  <p:outlineViewPr>
    <p:cViewPr>
      <p:scale>
        <a:sx n="33" d="100"/>
        <a:sy n="33" d="100"/>
      </p:scale>
      <p:origin x="0" y="0"/>
    </p:cViewPr>
  </p:outlineViewPr>
  <p:notesTextViewPr>
    <p:cViewPr>
      <p:scale>
        <a:sx n="85" d="100"/>
        <a:sy n="8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231630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120908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117801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309754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391551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_tradnl" dirty="0"/>
              <a:t>* </a:t>
            </a:r>
            <a:r>
              <a:rPr lang="es-ES_tradnl" b="1" dirty="0"/>
              <a:t>* Capri </a:t>
            </a:r>
            <a:r>
              <a:rPr lang="es-ES_tradnl" dirty="0"/>
              <a:t>agregar</a:t>
            </a:r>
            <a:r>
              <a:rPr lang="es-ES_tradnl" baseline="0" dirty="0"/>
              <a:t> en código de vestir </a:t>
            </a:r>
            <a:r>
              <a:rPr lang="es-ES_tradnl" dirty="0"/>
              <a:t>Casual-</a:t>
            </a:r>
            <a:r>
              <a:rPr lang="es-ES_tradnl" b="1" dirty="0"/>
              <a:t>formal (caballeros: pantalón</a:t>
            </a:r>
            <a:r>
              <a:rPr lang="es-ES_tradnl" b="1" baseline="0" dirty="0"/>
              <a:t> largo y zapato cerrado)</a:t>
            </a:r>
          </a:p>
        </p:txBody>
      </p:sp>
    </p:spTree>
    <p:extLst>
      <p:ext uri="{BB962C8B-B14F-4D97-AF65-F5344CB8AC3E}">
        <p14:creationId xmlns:p14="http://schemas.microsoft.com/office/powerpoint/2010/main" val="163636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b="0" dirty="0"/>
          </a:p>
        </p:txBody>
      </p:sp>
    </p:spTree>
    <p:extLst>
      <p:ext uri="{BB962C8B-B14F-4D97-AF65-F5344CB8AC3E}">
        <p14:creationId xmlns:p14="http://schemas.microsoft.com/office/powerpoint/2010/main" val="972683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190793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93592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198397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32181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59436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1547570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31318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164387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537179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224286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_tradnl" dirty="0"/>
              <a:t>* Cambiar a </a:t>
            </a:r>
            <a:r>
              <a:rPr lang="es-ES_tradnl" b="1" dirty="0"/>
              <a:t>6</a:t>
            </a:r>
            <a:r>
              <a:rPr lang="es-ES_tradnl" dirty="0"/>
              <a:t> Restaurantes</a:t>
            </a:r>
          </a:p>
          <a:p>
            <a:r>
              <a:rPr lang="es-ES_tradnl" dirty="0"/>
              <a:t>*Los</a:t>
            </a:r>
            <a:r>
              <a:rPr lang="es-ES_tradnl" baseline="0" dirty="0"/>
              <a:t> Arcos Grill </a:t>
            </a:r>
            <a:r>
              <a:rPr lang="es-ES_tradnl" b="1" baseline="0" dirty="0"/>
              <a:t>carnes y mariscos</a:t>
            </a:r>
          </a:p>
          <a:p>
            <a:r>
              <a:rPr lang="es-ES_tradnl" b="1" baseline="0" dirty="0"/>
              <a:t>* </a:t>
            </a:r>
            <a:r>
              <a:rPr lang="es-ES_tradnl" b="0" baseline="0" dirty="0"/>
              <a:t>Agregar </a:t>
            </a:r>
            <a:r>
              <a:rPr lang="es-ES_tradnl" b="1" baseline="0" dirty="0"/>
              <a:t>“Los Arcos” Snack</a:t>
            </a:r>
          </a:p>
          <a:p>
            <a:r>
              <a:rPr lang="es-ES_tradnl" baseline="0" dirty="0"/>
              <a:t>* </a:t>
            </a:r>
            <a:r>
              <a:rPr lang="es-ES_tradnl" b="1" baseline="0" dirty="0"/>
              <a:t>2</a:t>
            </a:r>
            <a:r>
              <a:rPr lang="es-ES_tradnl" baseline="0" dirty="0"/>
              <a:t> Bares</a:t>
            </a:r>
          </a:p>
          <a:p>
            <a:r>
              <a:rPr lang="es-ES_tradnl" dirty="0"/>
              <a:t>* Consultorio medico las 24 horas </a:t>
            </a:r>
            <a:r>
              <a:rPr lang="es-ES_tradnl" b="1" dirty="0"/>
              <a:t>(con cargo adicional). </a:t>
            </a:r>
            <a:r>
              <a:rPr lang="es-ES_tradnl" b="0" dirty="0"/>
              <a:t>Considero</a:t>
            </a:r>
            <a:r>
              <a:rPr lang="es-ES_tradnl" b="0" baseline="0" dirty="0"/>
              <a:t> </a:t>
            </a:r>
            <a:r>
              <a:rPr lang="es-ES_tradnl" b="0" dirty="0"/>
              <a:t>Seria</a:t>
            </a:r>
            <a:r>
              <a:rPr lang="es-ES_tradnl" b="0" baseline="0" dirty="0"/>
              <a:t> importante mencionar que no esta incluido este servicio</a:t>
            </a:r>
            <a:endParaRPr lang="es-ES_tradnl" b="0" dirty="0"/>
          </a:p>
        </p:txBody>
      </p:sp>
    </p:spTree>
    <p:extLst>
      <p:ext uri="{BB962C8B-B14F-4D97-AF65-F5344CB8AC3E}">
        <p14:creationId xmlns:p14="http://schemas.microsoft.com/office/powerpoint/2010/main" val="95910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048000" y="2244726"/>
            <a:ext cx="18288000" cy="4775200"/>
          </a:xfrm>
        </p:spPr>
        <p:txBody>
          <a:bodyPr anchor="b"/>
          <a:lstStyle>
            <a:lvl1pPr algn="ctr">
              <a:defRPr sz="12000"/>
            </a:lvl1pPr>
          </a:lstStyle>
          <a:p>
            <a:r>
              <a:rPr lang="es-ES"/>
              <a:t>Clic para editar título</a:t>
            </a:r>
            <a:endParaRPr lang="es-ES_tradnl"/>
          </a:p>
        </p:txBody>
      </p:sp>
      <p:sp>
        <p:nvSpPr>
          <p:cNvPr id="3" name="Subtítulo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0E0DA657-7FCC-1743-B2A0-B4B81A816626}" type="datetimeFigureOut">
              <a:rPr lang="es-ES"/>
              <a:pPr/>
              <a:t>25/10/2019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6CB4B4D-7CA3-9044-876B-883B54F8677D}" type="slidenum">
              <a:rPr lang="tr-TR"/>
              <a:pPr/>
              <a:t>‹#›</a:t>
            </a:fld>
            <a:endParaRPr lang="tr-TR"/>
          </a:p>
        </p:txBody>
      </p:sp>
    </p:spTree>
    <p:extLst>
      <p:ext uri="{BB962C8B-B14F-4D97-AF65-F5344CB8AC3E}">
        <p14:creationId xmlns:p14="http://schemas.microsoft.com/office/powerpoint/2010/main" val="213333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0E0DA657-7FCC-1743-B2A0-B4B81A816626}" type="datetimeFigureOut">
              <a:rPr lang="es-ES"/>
              <a:pPr/>
              <a:t>25/10/2019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6CB4B4D-7CA3-9044-876B-883B54F8677D}" type="slidenum">
              <a:rPr lang="tr-TR"/>
              <a:pPr/>
              <a:t>‹#›</a:t>
            </a:fld>
            <a:endParaRPr lang="tr-TR"/>
          </a:p>
        </p:txBody>
      </p:sp>
    </p:spTree>
    <p:extLst>
      <p:ext uri="{BB962C8B-B14F-4D97-AF65-F5344CB8AC3E}">
        <p14:creationId xmlns:p14="http://schemas.microsoft.com/office/powerpoint/2010/main" val="196891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7449800" y="730250"/>
            <a:ext cx="5257800" cy="11623676"/>
          </a:xfr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1676400" y="730250"/>
            <a:ext cx="15468600" cy="11623676"/>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0E0DA657-7FCC-1743-B2A0-B4B81A816626}" type="datetimeFigureOut">
              <a:rPr lang="es-ES"/>
              <a:pPr/>
              <a:t>25/10/2019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6CB4B4D-7CA3-9044-876B-883B54F8677D}" type="slidenum">
              <a:rPr lang="tr-TR"/>
              <a:pPr/>
              <a:t>‹#›</a:t>
            </a:fld>
            <a:endParaRPr lang="tr-TR"/>
          </a:p>
        </p:txBody>
      </p:sp>
    </p:spTree>
    <p:extLst>
      <p:ext uri="{BB962C8B-B14F-4D97-AF65-F5344CB8AC3E}">
        <p14:creationId xmlns:p14="http://schemas.microsoft.com/office/powerpoint/2010/main" val="90656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0E0DA657-7FCC-1743-B2A0-B4B81A816626}" type="datetimeFigureOut">
              <a:rPr lang="es-ES"/>
              <a:pPr/>
              <a:t>25/10/2019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6CB4B4D-7CA3-9044-876B-883B54F8677D}" type="slidenum">
              <a:rPr lang="tr-TR"/>
              <a:pPr/>
              <a:t>‹#›</a:t>
            </a:fld>
            <a:endParaRPr lang="tr-TR"/>
          </a:p>
        </p:txBody>
      </p:sp>
    </p:spTree>
    <p:extLst>
      <p:ext uri="{BB962C8B-B14F-4D97-AF65-F5344CB8AC3E}">
        <p14:creationId xmlns:p14="http://schemas.microsoft.com/office/powerpoint/2010/main" val="52155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663700" y="3419477"/>
            <a:ext cx="21031200" cy="5705474"/>
          </a:xfrm>
        </p:spPr>
        <p:txBody>
          <a:bodyPr anchor="b"/>
          <a:lstStyle>
            <a:lvl1pPr>
              <a:defRPr sz="12000"/>
            </a:lvl1pPr>
          </a:lstStyle>
          <a:p>
            <a:r>
              <a:rPr lang="es-ES"/>
              <a:t>Clic para editar título</a:t>
            </a:r>
            <a:endParaRPr lang="es-ES_tradnl"/>
          </a:p>
        </p:txBody>
      </p:sp>
      <p:sp>
        <p:nvSpPr>
          <p:cNvPr id="3" name="Marcador de texto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E0DA657-7FCC-1743-B2A0-B4B81A816626}" type="datetimeFigureOut">
              <a:rPr lang="es-ES"/>
              <a:pPr/>
              <a:t>25/10/2019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6CB4B4D-7CA3-9044-876B-883B54F8677D}" type="slidenum">
              <a:rPr lang="tr-TR"/>
              <a:pPr/>
              <a:t>‹#›</a:t>
            </a:fld>
            <a:endParaRPr lang="tr-TR"/>
          </a:p>
        </p:txBody>
      </p:sp>
    </p:spTree>
    <p:extLst>
      <p:ext uri="{BB962C8B-B14F-4D97-AF65-F5344CB8AC3E}">
        <p14:creationId xmlns:p14="http://schemas.microsoft.com/office/powerpoint/2010/main" val="181491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sz="half" idx="1"/>
          </p:nvPr>
        </p:nvSpPr>
        <p:spPr>
          <a:xfrm>
            <a:off x="1676400" y="3651250"/>
            <a:ext cx="10363200" cy="870267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12344400" y="3651250"/>
            <a:ext cx="10363200" cy="870267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0E0DA657-7FCC-1743-B2A0-B4B81A816626}" type="datetimeFigureOut">
              <a:rPr lang="es-ES"/>
              <a:pPr/>
              <a:t>25/10/2019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6CB4B4D-7CA3-9044-876B-883B54F8677D}" type="slidenum">
              <a:rPr lang="tr-TR"/>
              <a:pPr/>
              <a:t>‹#›</a:t>
            </a:fld>
            <a:endParaRPr lang="tr-TR"/>
          </a:p>
        </p:txBody>
      </p:sp>
    </p:spTree>
    <p:extLst>
      <p:ext uri="{BB962C8B-B14F-4D97-AF65-F5344CB8AC3E}">
        <p14:creationId xmlns:p14="http://schemas.microsoft.com/office/powerpoint/2010/main" val="3380430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679576" y="730251"/>
            <a:ext cx="21031200" cy="2651126"/>
          </a:xfrm>
        </p:spPr>
        <p:txBody>
          <a:bodyPr/>
          <a:lstStyle/>
          <a:p>
            <a:r>
              <a:rPr lang="es-ES"/>
              <a:t>Clic para editar título</a:t>
            </a:r>
            <a:endParaRPr lang="es-ES_tradnl"/>
          </a:p>
        </p:txBody>
      </p:sp>
      <p:sp>
        <p:nvSpPr>
          <p:cNvPr id="3" name="Marcador de texto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
              <a:t>Haga clic para modificar el estilo de texto del patrón</a:t>
            </a:r>
          </a:p>
        </p:txBody>
      </p:sp>
      <p:sp>
        <p:nvSpPr>
          <p:cNvPr id="4" name="Marcador de contenido 3"/>
          <p:cNvSpPr>
            <a:spLocks noGrp="1"/>
          </p:cNvSpPr>
          <p:nvPr>
            <p:ph sz="half" idx="2"/>
          </p:nvPr>
        </p:nvSpPr>
        <p:spPr>
          <a:xfrm>
            <a:off x="1679577" y="5010150"/>
            <a:ext cx="10315574" cy="736917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
              <a:t>Haga clic para modificar el estilo de texto del patrón</a:t>
            </a:r>
          </a:p>
        </p:txBody>
      </p:sp>
      <p:sp>
        <p:nvSpPr>
          <p:cNvPr id="6" name="Marcador de contenido 5"/>
          <p:cNvSpPr>
            <a:spLocks noGrp="1"/>
          </p:cNvSpPr>
          <p:nvPr>
            <p:ph sz="quarter" idx="4"/>
          </p:nvPr>
        </p:nvSpPr>
        <p:spPr>
          <a:xfrm>
            <a:off x="12344400" y="5010150"/>
            <a:ext cx="10366376" cy="736917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0E0DA657-7FCC-1743-B2A0-B4B81A816626}" type="datetimeFigureOut">
              <a:rPr lang="es-ES"/>
              <a:pPr/>
              <a:t>25/10/2019</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86CB4B4D-7CA3-9044-876B-883B54F8677D}" type="slidenum">
              <a:rPr lang="tr-TR"/>
              <a:pPr/>
              <a:t>‹#›</a:t>
            </a:fld>
            <a:endParaRPr lang="tr-TR"/>
          </a:p>
        </p:txBody>
      </p:sp>
    </p:spTree>
    <p:extLst>
      <p:ext uri="{BB962C8B-B14F-4D97-AF65-F5344CB8AC3E}">
        <p14:creationId xmlns:p14="http://schemas.microsoft.com/office/powerpoint/2010/main" val="13948916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fecha 2"/>
          <p:cNvSpPr>
            <a:spLocks noGrp="1"/>
          </p:cNvSpPr>
          <p:nvPr>
            <p:ph type="dt" sz="half" idx="10"/>
          </p:nvPr>
        </p:nvSpPr>
        <p:spPr/>
        <p:txBody>
          <a:bodyPr/>
          <a:lstStyle/>
          <a:p>
            <a:fld id="{0E0DA657-7FCC-1743-B2A0-B4B81A816626}" type="datetimeFigureOut">
              <a:rPr lang="es-ES"/>
              <a:pPr/>
              <a:t>25/10/2019</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86CB4B4D-7CA3-9044-876B-883B54F8677D}" type="slidenum">
              <a:rPr lang="tr-TR"/>
              <a:pPr/>
              <a:t>‹#›</a:t>
            </a:fld>
            <a:endParaRPr lang="tr-TR"/>
          </a:p>
        </p:txBody>
      </p:sp>
    </p:spTree>
    <p:extLst>
      <p:ext uri="{BB962C8B-B14F-4D97-AF65-F5344CB8AC3E}">
        <p14:creationId xmlns:p14="http://schemas.microsoft.com/office/powerpoint/2010/main" val="201275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E0DA657-7FCC-1743-B2A0-B4B81A816626}" type="datetimeFigureOut">
              <a:rPr lang="es-ES"/>
              <a:pPr/>
              <a:t>25/10/2019</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86CB4B4D-7CA3-9044-876B-883B54F8677D}" type="slidenum">
              <a:rPr lang="tr-TR"/>
              <a:pPr/>
              <a:t>‹#›</a:t>
            </a:fld>
            <a:endParaRPr lang="tr-TR"/>
          </a:p>
        </p:txBody>
      </p:sp>
    </p:spTree>
    <p:extLst>
      <p:ext uri="{BB962C8B-B14F-4D97-AF65-F5344CB8AC3E}">
        <p14:creationId xmlns:p14="http://schemas.microsoft.com/office/powerpoint/2010/main" val="123805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679577" y="914400"/>
            <a:ext cx="7864474" cy="3200400"/>
          </a:xfrm>
        </p:spPr>
        <p:txBody>
          <a:bodyPr anchor="b"/>
          <a:lstStyle>
            <a:lvl1pPr>
              <a:defRPr sz="6400"/>
            </a:lvl1pPr>
          </a:lstStyle>
          <a:p>
            <a:r>
              <a:rPr lang="es-ES"/>
              <a:t>Clic para editar título</a:t>
            </a:r>
            <a:endParaRPr lang="es-ES_tradnl"/>
          </a:p>
        </p:txBody>
      </p:sp>
      <p:sp>
        <p:nvSpPr>
          <p:cNvPr id="3" name="Marcador de contenido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E0DA657-7FCC-1743-B2A0-B4B81A816626}" type="datetimeFigureOut">
              <a:rPr lang="es-ES"/>
              <a:pPr/>
              <a:t>25/10/2019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6CB4B4D-7CA3-9044-876B-883B54F8677D}" type="slidenum">
              <a:rPr lang="tr-TR"/>
              <a:pPr/>
              <a:t>‹#›</a:t>
            </a:fld>
            <a:endParaRPr lang="tr-TR"/>
          </a:p>
        </p:txBody>
      </p:sp>
    </p:spTree>
    <p:extLst>
      <p:ext uri="{BB962C8B-B14F-4D97-AF65-F5344CB8AC3E}">
        <p14:creationId xmlns:p14="http://schemas.microsoft.com/office/powerpoint/2010/main" val="10108248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679577" y="914400"/>
            <a:ext cx="7864474" cy="3200400"/>
          </a:xfrm>
        </p:spPr>
        <p:txBody>
          <a:bodyPr anchor="b"/>
          <a:lstStyle>
            <a:lvl1pPr>
              <a:defRPr sz="6400"/>
            </a:lvl1pPr>
          </a:lstStyle>
          <a:p>
            <a:r>
              <a:rPr lang="es-ES"/>
              <a:t>Clic para editar título</a:t>
            </a:r>
            <a:endParaRPr lang="es-ES_tradnl"/>
          </a:p>
        </p:txBody>
      </p:sp>
      <p:sp>
        <p:nvSpPr>
          <p:cNvPr id="3" name="Marcador de imagen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s-ES_tradnl"/>
          </a:p>
        </p:txBody>
      </p:sp>
      <p:sp>
        <p:nvSpPr>
          <p:cNvPr id="4" name="Marcador de texto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E0DA657-7FCC-1743-B2A0-B4B81A816626}" type="datetimeFigureOut">
              <a:rPr lang="es-ES"/>
              <a:pPr/>
              <a:t>25/10/2019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6CB4B4D-7CA3-9044-876B-883B54F8677D}" type="slidenum">
              <a:rPr lang="tr-TR"/>
              <a:pPr/>
              <a:t>‹#›</a:t>
            </a:fld>
            <a:endParaRPr lang="tr-TR"/>
          </a:p>
        </p:txBody>
      </p:sp>
    </p:spTree>
    <p:extLst>
      <p:ext uri="{BB962C8B-B14F-4D97-AF65-F5344CB8AC3E}">
        <p14:creationId xmlns:p14="http://schemas.microsoft.com/office/powerpoint/2010/main" val="18998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0E0DA657-7FCC-1743-B2A0-B4B81A816626}" type="datetimeFigureOut">
              <a:rPr lang="es-ES"/>
              <a:pPr/>
              <a:t>25/10/2019</a:t>
            </a:fld>
            <a:endParaRPr lang="es-ES_tradnl"/>
          </a:p>
        </p:txBody>
      </p:sp>
      <p:sp>
        <p:nvSpPr>
          <p:cNvPr id="5" name="Marcador de pie de página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tr-TR"/>
              <a:pPr/>
              <a:t>‹#›</a:t>
            </a:fld>
            <a:endParaRPr lang="tr-TR"/>
          </a:p>
        </p:txBody>
      </p:sp>
    </p:spTree>
    <p:extLst>
      <p:ext uri="{BB962C8B-B14F-4D97-AF65-F5344CB8AC3E}">
        <p14:creationId xmlns:p14="http://schemas.microsoft.com/office/powerpoint/2010/main" val="2086918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s-ES_trad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Rectángulo 9"/>
          <p:cNvSpPr/>
          <p:nvPr/>
        </p:nvSpPr>
        <p:spPr>
          <a:xfrm>
            <a:off x="0" y="1349376"/>
            <a:ext cx="24384000" cy="10237788"/>
          </a:xfrm>
          <a:prstGeom prst="rect">
            <a:avLst/>
          </a:prstGeom>
          <a:solidFill>
            <a:srgbClr val="8E90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128" name="A1003.jpg"/>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7320" y="1349376"/>
            <a:ext cx="15356680" cy="10237786"/>
          </a:xfrm>
          <a:prstGeom prst="rect">
            <a:avLst/>
          </a:prstGeom>
          <a:ln w="12700">
            <a:miter lim="400000"/>
          </a:ln>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0650" y="2286000"/>
            <a:ext cx="3645176" cy="2786280"/>
          </a:xfrm>
          <a:prstGeom prst="rect">
            <a:avLst/>
          </a:prstGeom>
        </p:spPr>
      </p:pic>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0650" y="11978064"/>
            <a:ext cx="1708150" cy="632542"/>
          </a:xfrm>
          <a:prstGeom prst="rect">
            <a:avLst/>
          </a:prstGeom>
        </p:spPr>
      </p:pic>
      <p:pic>
        <p:nvPicPr>
          <p:cNvPr id="2" name="Imagen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10" name="A1003.jpg"/>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86640" y="6664500"/>
            <a:ext cx="7383070" cy="4922662"/>
          </a:xfrm>
          <a:prstGeom prst="rect">
            <a:avLst/>
          </a:prstGeom>
          <a:ln w="12700">
            <a:miter lim="400000"/>
          </a:ln>
        </p:spPr>
      </p:pic>
      <p:pic>
        <p:nvPicPr>
          <p:cNvPr id="11" name="A1003.jpg"/>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73013" y="1333333"/>
            <a:ext cx="7410325" cy="4940217"/>
          </a:xfrm>
          <a:prstGeom prst="rect">
            <a:avLst/>
          </a:prstGeom>
          <a:ln w="12700">
            <a:miter lim="400000"/>
          </a:ln>
        </p:spPr>
      </p:pic>
      <p:pic>
        <p:nvPicPr>
          <p:cNvPr id="12" name="Imagen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3453847052"/>
              </p:ext>
            </p:extLst>
          </p:nvPr>
        </p:nvGraphicFramePr>
        <p:xfrm>
          <a:off x="1388533" y="1349375"/>
          <a:ext cx="15591367" cy="8853988"/>
        </p:xfrm>
        <a:graphic>
          <a:graphicData uri="http://schemas.openxmlformats.org/drawingml/2006/table">
            <a:tbl>
              <a:tblPr firstRow="1" bandRow="1">
                <a:tableStyleId>{5940675A-B579-460E-94D1-54222C63F5DA}</a:tableStyleId>
              </a:tblPr>
              <a:tblGrid>
                <a:gridCol w="14380937">
                  <a:extLst>
                    <a:ext uri="{9D8B030D-6E8A-4147-A177-3AD203B41FA5}">
                      <a16:colId xmlns:a16="http://schemas.microsoft.com/office/drawing/2014/main" val="20000"/>
                    </a:ext>
                  </a:extLst>
                </a:gridCol>
                <a:gridCol w="1210430">
                  <a:extLst>
                    <a:ext uri="{9D8B030D-6E8A-4147-A177-3AD203B41FA5}">
                      <a16:colId xmlns:a16="http://schemas.microsoft.com/office/drawing/2014/main" val="20001"/>
                    </a:ext>
                  </a:extLst>
                </a:gridCol>
              </a:tblGrid>
              <a:tr h="1492844">
                <a:tc>
                  <a:txBody>
                    <a:bodyPr/>
                    <a:lstStyle/>
                    <a:p>
                      <a:pPr>
                        <a:lnSpc>
                          <a:spcPct val="100000"/>
                        </a:lnSpc>
                      </a:pPr>
                      <a:r>
                        <a:rPr lang="fr-CA" sz="4800" dirty="0">
                          <a:solidFill>
                            <a:schemeClr val="bg1">
                              <a:lumMod val="50000"/>
                            </a:schemeClr>
                          </a:solidFill>
                          <a:latin typeface="+mj-lt"/>
                        </a:rPr>
                        <a:t>Sports</a:t>
                      </a: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61144">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ea typeface="+mn-ea"/>
                          <a:cs typeface="+mn-cs"/>
                          <a:sym typeface="Helvetica"/>
                        </a:rPr>
                        <a:t>Installations sportives</a:t>
                      </a:r>
                      <a:br>
                        <a:rPr lang="fr-CA" sz="2400" b="1"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Salle de conditionnement comptant deux hammams, un terrain de tennis éclairé le soir avec options pour le basketball et le </a:t>
                      </a:r>
                      <a:r>
                        <a:rPr lang="fr-CA" sz="2400" dirty="0" err="1">
                          <a:solidFill>
                            <a:schemeClr val="bg1">
                              <a:lumMod val="50000"/>
                            </a:schemeClr>
                          </a:solidFill>
                          <a:latin typeface="+mn-lt"/>
                          <a:ea typeface="+mn-ea"/>
                          <a:cs typeface="+mn-cs"/>
                          <a:sym typeface="Helvetica"/>
                        </a:rPr>
                        <a:t>showbol</a:t>
                      </a:r>
                      <a:r>
                        <a:rPr lang="fr-CA" sz="2400" dirty="0">
                          <a:solidFill>
                            <a:schemeClr val="bg1">
                              <a:lumMod val="50000"/>
                            </a:schemeClr>
                          </a:solidFill>
                          <a:latin typeface="+mn-lt"/>
                          <a:ea typeface="+mn-ea"/>
                          <a:cs typeface="+mn-cs"/>
                          <a:sym typeface="Helvetica"/>
                        </a:rPr>
                        <a:t>, tennis de table et volleyball de plage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400" kern="1200" dirty="0">
                        <a:solidFill>
                          <a:schemeClr val="bg1">
                            <a:lumMod val="50000"/>
                          </a:schemeClr>
                        </a:solidFill>
                        <a:latin typeface="+mn-lt"/>
                        <a:ea typeface="+mn-ea"/>
                        <a:cs typeface="+mn-cs"/>
                        <a:sym typeface="Helvetica"/>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Sports aquatiques</a:t>
                      </a:r>
                      <a:br>
                        <a:rPr lang="fr-CA" sz="2400" b="1" dirty="0">
                          <a:solidFill>
                            <a:schemeClr val="bg1">
                              <a:lumMod val="50000"/>
                            </a:schemeClr>
                          </a:solidFill>
                          <a:latin typeface="+mn-lt"/>
                        </a:rPr>
                      </a:br>
                      <a:r>
                        <a:rPr lang="fr-CA" sz="2400" b="0" dirty="0">
                          <a:solidFill>
                            <a:schemeClr val="bg1">
                              <a:lumMod val="50000"/>
                            </a:schemeClr>
                          </a:solidFill>
                          <a:latin typeface="+mn-lt"/>
                        </a:rPr>
                        <a:t>Aérobie, polo et volleyball en piscine, kayak et plongée en apnée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400" b="0" dirty="0">
                        <a:solidFill>
                          <a:schemeClr val="bg1">
                            <a:lumMod val="50000"/>
                          </a:schemeClr>
                        </a:solidFill>
                        <a:latin typeface="+mn-lt"/>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Golf</a:t>
                      </a:r>
                      <a:r>
                        <a:rPr lang="fr-CA" sz="2400" b="0" dirty="0">
                          <a:solidFill>
                            <a:schemeClr val="bg1">
                              <a:lumMod val="50000"/>
                            </a:schemeClr>
                          </a:solidFill>
                          <a:latin typeface="+mn-lt"/>
                        </a:rPr>
                        <a:t> (6 parcours de golf professionnels de 18 trous) </a:t>
                      </a:r>
                      <a:br>
                        <a:rPr lang="fr-CA" sz="2400" b="0" dirty="0">
                          <a:solidFill>
                            <a:schemeClr val="bg1">
                              <a:lumMod val="50000"/>
                            </a:schemeClr>
                          </a:solidFill>
                          <a:latin typeface="+mn-lt"/>
                        </a:rPr>
                      </a:br>
                      <a:r>
                        <a:rPr lang="fr-CA" sz="2400" b="0" dirty="0">
                          <a:solidFill>
                            <a:schemeClr val="bg1">
                              <a:lumMod val="50000"/>
                            </a:schemeClr>
                          </a:solidFill>
                          <a:latin typeface="+mn-lt"/>
                        </a:rPr>
                        <a:t>Club de golf La Marina à 40 min de l’hôtel </a:t>
                      </a:r>
                      <a:br>
                        <a:rPr lang="fr-CA" sz="2400" b="0" dirty="0">
                          <a:solidFill>
                            <a:schemeClr val="bg1">
                              <a:lumMod val="50000"/>
                            </a:schemeClr>
                          </a:solidFill>
                          <a:latin typeface="+mn-lt"/>
                        </a:rPr>
                      </a:br>
                      <a:r>
                        <a:rPr lang="fr-CA" sz="2400" b="0" dirty="0">
                          <a:solidFill>
                            <a:schemeClr val="bg1">
                              <a:lumMod val="50000"/>
                            </a:schemeClr>
                          </a:solidFill>
                          <a:latin typeface="+mn-lt"/>
                        </a:rPr>
                        <a:t>Club de golf </a:t>
                      </a:r>
                      <a:r>
                        <a:rPr lang="fr-CA" sz="2400" b="0" dirty="0" err="1">
                          <a:solidFill>
                            <a:schemeClr val="bg1">
                              <a:lumMod val="50000"/>
                            </a:schemeClr>
                          </a:solidFill>
                          <a:latin typeface="+mn-lt"/>
                        </a:rPr>
                        <a:t>Flamingos</a:t>
                      </a:r>
                      <a:r>
                        <a:rPr lang="fr-CA" sz="2400" b="0" dirty="0">
                          <a:solidFill>
                            <a:schemeClr val="bg1">
                              <a:lumMod val="50000"/>
                            </a:schemeClr>
                          </a:solidFill>
                          <a:latin typeface="+mn-lt"/>
                        </a:rPr>
                        <a:t> (à Nuevo </a:t>
                      </a:r>
                      <a:r>
                        <a:rPr lang="fr-CA" sz="2400" b="0" dirty="0" err="1">
                          <a:solidFill>
                            <a:schemeClr val="bg1">
                              <a:lumMod val="50000"/>
                            </a:schemeClr>
                          </a:solidFill>
                          <a:latin typeface="+mn-lt"/>
                        </a:rPr>
                        <a:t>Vallarta</a:t>
                      </a:r>
                      <a:r>
                        <a:rPr lang="fr-CA" sz="2400" b="0" dirty="0">
                          <a:solidFill>
                            <a:schemeClr val="bg1">
                              <a:lumMod val="50000"/>
                            </a:schemeClr>
                          </a:solidFill>
                          <a:latin typeface="+mn-lt"/>
                        </a:rPr>
                        <a:t>, Nayarit) à 1h10 de l’hôtel </a:t>
                      </a:r>
                      <a:br>
                        <a:rPr lang="fr-CA" sz="2400" b="0" dirty="0">
                          <a:solidFill>
                            <a:schemeClr val="bg1">
                              <a:lumMod val="50000"/>
                            </a:schemeClr>
                          </a:solidFill>
                          <a:latin typeface="+mn-lt"/>
                        </a:rPr>
                      </a:br>
                      <a:r>
                        <a:rPr lang="fr-CA" sz="2400" b="0" dirty="0">
                          <a:solidFill>
                            <a:schemeClr val="bg1">
                              <a:lumMod val="50000"/>
                            </a:schemeClr>
                          </a:solidFill>
                          <a:latin typeface="+mn-lt"/>
                        </a:rPr>
                        <a:t>Club de golf El Tigre (à Nuevo </a:t>
                      </a:r>
                      <a:r>
                        <a:rPr lang="fr-CA" sz="2400" b="0" dirty="0" err="1">
                          <a:solidFill>
                            <a:schemeClr val="bg1">
                              <a:lumMod val="50000"/>
                            </a:schemeClr>
                          </a:solidFill>
                          <a:latin typeface="+mn-lt"/>
                        </a:rPr>
                        <a:t>Vallarta</a:t>
                      </a:r>
                      <a:r>
                        <a:rPr lang="fr-CA" sz="2400" b="0" dirty="0">
                          <a:solidFill>
                            <a:schemeClr val="bg1">
                              <a:lumMod val="50000"/>
                            </a:schemeClr>
                          </a:solidFill>
                          <a:latin typeface="+mn-lt"/>
                        </a:rPr>
                        <a:t>, Nayarit) à 1h10 de l’hôtel </a:t>
                      </a:r>
                      <a:br>
                        <a:rPr lang="fr-CA" sz="2400" b="0" dirty="0">
                          <a:solidFill>
                            <a:schemeClr val="bg1">
                              <a:lumMod val="50000"/>
                            </a:schemeClr>
                          </a:solidFill>
                          <a:latin typeface="+mn-lt"/>
                        </a:rPr>
                      </a:br>
                      <a:r>
                        <a:rPr lang="fr-CA" sz="2400" b="0" dirty="0">
                          <a:solidFill>
                            <a:schemeClr val="bg1">
                              <a:lumMod val="50000"/>
                            </a:schemeClr>
                          </a:solidFill>
                          <a:latin typeface="+mn-lt"/>
                        </a:rPr>
                        <a:t>Club de golf Vista </a:t>
                      </a:r>
                      <a:r>
                        <a:rPr lang="fr-CA" sz="2400" b="0" dirty="0" err="1">
                          <a:solidFill>
                            <a:schemeClr val="bg1">
                              <a:lumMod val="50000"/>
                            </a:schemeClr>
                          </a:solidFill>
                          <a:latin typeface="+mn-lt"/>
                        </a:rPr>
                        <a:t>Vallarta</a:t>
                      </a:r>
                      <a:r>
                        <a:rPr lang="fr-CA" sz="2400" b="0" dirty="0">
                          <a:solidFill>
                            <a:schemeClr val="bg1">
                              <a:lumMod val="50000"/>
                            </a:schemeClr>
                          </a:solidFill>
                          <a:latin typeface="+mn-lt"/>
                        </a:rPr>
                        <a:t> I</a:t>
                      </a:r>
                      <a:r>
                        <a:rPr lang="fr-CA" sz="2400" b="0" baseline="0" dirty="0">
                          <a:solidFill>
                            <a:schemeClr val="bg1">
                              <a:lumMod val="50000"/>
                            </a:schemeClr>
                          </a:solidFill>
                          <a:latin typeface="+mn-lt"/>
                        </a:rPr>
                        <a:t> </a:t>
                      </a:r>
                      <a:r>
                        <a:rPr lang="fr-CA" sz="2400" b="0" dirty="0">
                          <a:solidFill>
                            <a:schemeClr val="bg1">
                              <a:lumMod val="50000"/>
                            </a:schemeClr>
                          </a:solidFill>
                          <a:latin typeface="+mn-lt"/>
                        </a:rPr>
                        <a:t>à 50 min de l’hôtel </a:t>
                      </a:r>
                      <a:br>
                        <a:rPr lang="fr-CA" sz="2400" b="0" dirty="0">
                          <a:solidFill>
                            <a:schemeClr val="bg1">
                              <a:lumMod val="50000"/>
                            </a:schemeClr>
                          </a:solidFill>
                          <a:latin typeface="+mn-lt"/>
                        </a:rPr>
                      </a:br>
                      <a:r>
                        <a:rPr lang="fr-CA" sz="2400" b="0" dirty="0">
                          <a:solidFill>
                            <a:schemeClr val="bg1">
                              <a:lumMod val="50000"/>
                            </a:schemeClr>
                          </a:solidFill>
                          <a:latin typeface="+mn-lt"/>
                        </a:rPr>
                        <a:t>Club de golf Vista </a:t>
                      </a:r>
                      <a:r>
                        <a:rPr lang="fr-CA" sz="2400" b="0" dirty="0" err="1">
                          <a:solidFill>
                            <a:schemeClr val="bg1">
                              <a:lumMod val="50000"/>
                            </a:schemeClr>
                          </a:solidFill>
                          <a:latin typeface="+mn-lt"/>
                        </a:rPr>
                        <a:t>Vallarta</a:t>
                      </a:r>
                      <a:r>
                        <a:rPr lang="fr-CA" sz="2400" b="0" dirty="0">
                          <a:solidFill>
                            <a:schemeClr val="bg1">
                              <a:lumMod val="50000"/>
                            </a:schemeClr>
                          </a:solidFill>
                          <a:latin typeface="+mn-lt"/>
                        </a:rPr>
                        <a:t> II à 50 min de l’hôtel </a:t>
                      </a:r>
                      <a:br>
                        <a:rPr lang="fr-CA" sz="2400" b="0" dirty="0">
                          <a:solidFill>
                            <a:schemeClr val="bg1">
                              <a:lumMod val="50000"/>
                            </a:schemeClr>
                          </a:solidFill>
                          <a:latin typeface="+mn-lt"/>
                        </a:rPr>
                      </a:br>
                      <a:r>
                        <a:rPr lang="fr-CA" sz="2400" b="0" dirty="0">
                          <a:solidFill>
                            <a:schemeClr val="bg1">
                              <a:lumMod val="50000"/>
                            </a:schemeClr>
                          </a:solidFill>
                          <a:latin typeface="+mn-lt"/>
                        </a:rPr>
                        <a:t>Club de golf </a:t>
                      </a:r>
                      <a:r>
                        <a:rPr lang="fr-CA" sz="2400" b="0" dirty="0" err="1">
                          <a:solidFill>
                            <a:schemeClr val="bg1">
                              <a:lumMod val="50000"/>
                            </a:schemeClr>
                          </a:solidFill>
                          <a:latin typeface="+mn-lt"/>
                        </a:rPr>
                        <a:t>Mayan</a:t>
                      </a:r>
                      <a:r>
                        <a:rPr lang="fr-CA" sz="2400" b="0" dirty="0">
                          <a:solidFill>
                            <a:schemeClr val="bg1">
                              <a:lumMod val="50000"/>
                            </a:schemeClr>
                          </a:solidFill>
                          <a:latin typeface="+mn-lt"/>
                        </a:rPr>
                        <a:t> Palace Nuevo </a:t>
                      </a:r>
                      <a:r>
                        <a:rPr lang="fr-CA" sz="2400" b="0" dirty="0" err="1">
                          <a:solidFill>
                            <a:schemeClr val="bg1">
                              <a:lumMod val="50000"/>
                            </a:schemeClr>
                          </a:solidFill>
                          <a:latin typeface="+mn-lt"/>
                        </a:rPr>
                        <a:t>Vallarta</a:t>
                      </a:r>
                      <a:r>
                        <a:rPr lang="fr-CA" sz="2400" b="0" dirty="0">
                          <a:solidFill>
                            <a:schemeClr val="bg1">
                              <a:lumMod val="50000"/>
                            </a:schemeClr>
                          </a:solidFill>
                          <a:latin typeface="+mn-lt"/>
                        </a:rPr>
                        <a:t> (à Nuevo </a:t>
                      </a:r>
                      <a:r>
                        <a:rPr lang="fr-CA" sz="2400" b="0" dirty="0" err="1">
                          <a:solidFill>
                            <a:schemeClr val="bg1">
                              <a:lumMod val="50000"/>
                            </a:schemeClr>
                          </a:solidFill>
                          <a:latin typeface="+mn-lt"/>
                        </a:rPr>
                        <a:t>Vallarta</a:t>
                      </a:r>
                      <a:r>
                        <a:rPr lang="fr-CA" sz="2400" b="0" dirty="0">
                          <a:solidFill>
                            <a:schemeClr val="bg1">
                              <a:lumMod val="50000"/>
                            </a:schemeClr>
                          </a:solidFill>
                          <a:latin typeface="+mn-lt"/>
                        </a:rPr>
                        <a:t>, Nayarit) à 1h de l’hôtel </a:t>
                      </a: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4" name="Imagen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spTree>
    <p:extLst>
      <p:ext uri="{BB962C8B-B14F-4D97-AF65-F5344CB8AC3E}">
        <p14:creationId xmlns:p14="http://schemas.microsoft.com/office/powerpoint/2010/main" val="89831546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11" name="A1003.jpg"/>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3991" y="1333333"/>
            <a:ext cx="15359366" cy="10238607"/>
          </a:xfrm>
          <a:prstGeom prst="rect">
            <a:avLst/>
          </a:prstGeom>
          <a:ln w="12700">
            <a:miter lim="400000"/>
          </a:ln>
        </p:spPr>
      </p:pic>
      <p:pic>
        <p:nvPicPr>
          <p:cNvPr id="12"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287555550"/>
              </p:ext>
            </p:extLst>
          </p:nvPr>
        </p:nvGraphicFramePr>
        <p:xfrm>
          <a:off x="1388534" y="1349375"/>
          <a:ext cx="7074148" cy="8853988"/>
        </p:xfrm>
        <a:graphic>
          <a:graphicData uri="http://schemas.openxmlformats.org/drawingml/2006/table">
            <a:tbl>
              <a:tblPr firstRow="1" bandRow="1">
                <a:tableStyleId>{5940675A-B579-460E-94D1-54222C63F5DA}</a:tableStyleId>
              </a:tblPr>
              <a:tblGrid>
                <a:gridCol w="6524949">
                  <a:extLst>
                    <a:ext uri="{9D8B030D-6E8A-4147-A177-3AD203B41FA5}">
                      <a16:colId xmlns:a16="http://schemas.microsoft.com/office/drawing/2014/main" val="20000"/>
                    </a:ext>
                  </a:extLst>
                </a:gridCol>
                <a:gridCol w="549199">
                  <a:extLst>
                    <a:ext uri="{9D8B030D-6E8A-4147-A177-3AD203B41FA5}">
                      <a16:colId xmlns:a16="http://schemas.microsoft.com/office/drawing/2014/main" val="20001"/>
                    </a:ext>
                  </a:extLst>
                </a:gridCol>
              </a:tblGrid>
              <a:tr h="1492844">
                <a:tc>
                  <a:txBody>
                    <a:bodyPr/>
                    <a:lstStyle/>
                    <a:p>
                      <a:pPr>
                        <a:lnSpc>
                          <a:spcPct val="100000"/>
                        </a:lnSpc>
                      </a:pPr>
                      <a:r>
                        <a:rPr lang="fr-CA" sz="4800" dirty="0">
                          <a:solidFill>
                            <a:schemeClr val="bg1">
                              <a:lumMod val="50000"/>
                            </a:schemeClr>
                          </a:solidFill>
                          <a:latin typeface="+mj-lt"/>
                        </a:rPr>
                        <a:t>Activités</a:t>
                      </a: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61144">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ea typeface="+mn-ea"/>
                          <a:cs typeface="+mn-cs"/>
                          <a:sym typeface="Helvetica"/>
                        </a:rPr>
                        <a:t>Sites d’intérêt</a:t>
                      </a:r>
                      <a:br>
                        <a:rPr lang="fr-CA" sz="2400" b="1"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Plage Las Ánimas,</a:t>
                      </a:r>
                      <a:r>
                        <a:rPr lang="fr-CA" sz="2400" baseline="0" dirty="0">
                          <a:solidFill>
                            <a:schemeClr val="bg1">
                              <a:lumMod val="50000"/>
                            </a:schemeClr>
                          </a:solidFill>
                          <a:latin typeface="+mn-lt"/>
                          <a:ea typeface="+mn-ea"/>
                          <a:cs typeface="+mn-cs"/>
                          <a:sym typeface="Helvetica"/>
                        </a:rPr>
                        <a:t> plage </a:t>
                      </a:r>
                      <a:r>
                        <a:rPr lang="fr-CA" sz="2400" dirty="0" err="1">
                          <a:solidFill>
                            <a:schemeClr val="bg1">
                              <a:lumMod val="50000"/>
                            </a:schemeClr>
                          </a:solidFill>
                          <a:latin typeface="+mn-lt"/>
                          <a:ea typeface="+mn-ea"/>
                          <a:cs typeface="+mn-cs"/>
                          <a:sym typeface="Helvetica"/>
                        </a:rPr>
                        <a:t>Quimixto</a:t>
                      </a:r>
                      <a:r>
                        <a:rPr lang="fr-CA" sz="2400" dirty="0">
                          <a:solidFill>
                            <a:schemeClr val="bg1">
                              <a:lumMod val="50000"/>
                            </a:schemeClr>
                          </a:solidFill>
                          <a:latin typeface="+mn-lt"/>
                          <a:ea typeface="+mn-ea"/>
                          <a:cs typeface="+mn-cs"/>
                          <a:sym typeface="Helvetica"/>
                        </a:rPr>
                        <a:t>,</a:t>
                      </a:r>
                      <a:r>
                        <a:rPr lang="fr-CA" sz="2400" baseline="0" dirty="0">
                          <a:solidFill>
                            <a:schemeClr val="bg1">
                              <a:lumMod val="50000"/>
                            </a:schemeClr>
                          </a:solidFill>
                          <a:latin typeface="+mn-lt"/>
                          <a:ea typeface="+mn-ea"/>
                          <a:cs typeface="+mn-cs"/>
                          <a:sym typeface="Helvetica"/>
                        </a:rPr>
                        <a:t> </a:t>
                      </a:r>
                      <a:r>
                        <a:rPr lang="fr-CA" sz="2400" dirty="0">
                          <a:solidFill>
                            <a:schemeClr val="bg1">
                              <a:lumMod val="50000"/>
                            </a:schemeClr>
                          </a:solidFill>
                          <a:latin typeface="+mn-lt"/>
                          <a:ea typeface="+mn-ea"/>
                          <a:cs typeface="+mn-cs"/>
                          <a:sym typeface="Helvetica"/>
                        </a:rPr>
                        <a:t>plage </a:t>
                      </a:r>
                      <a:r>
                        <a:rPr lang="fr-CA" sz="2400" dirty="0" err="1">
                          <a:solidFill>
                            <a:schemeClr val="bg1">
                              <a:lumMod val="50000"/>
                            </a:schemeClr>
                          </a:solidFill>
                          <a:latin typeface="+mn-lt"/>
                          <a:ea typeface="+mn-ea"/>
                          <a:cs typeface="+mn-cs"/>
                          <a:sym typeface="Helvetica"/>
                        </a:rPr>
                        <a:t>Yelapa</a:t>
                      </a:r>
                      <a:br>
                        <a:rPr lang="fr-CA" sz="2400" dirty="0">
                          <a:solidFill>
                            <a:schemeClr val="bg1">
                              <a:lumMod val="50000"/>
                            </a:schemeClr>
                          </a:solidFill>
                          <a:latin typeface="+mn-lt"/>
                          <a:ea typeface="+mn-ea"/>
                          <a:cs typeface="+mn-cs"/>
                          <a:sym typeface="Helvetica"/>
                        </a:rPr>
                      </a:br>
                      <a:r>
                        <a:rPr lang="fr-CA" sz="2400" dirty="0" err="1">
                          <a:solidFill>
                            <a:schemeClr val="bg1">
                              <a:lumMod val="50000"/>
                            </a:schemeClr>
                          </a:solidFill>
                          <a:latin typeface="+mn-lt"/>
                          <a:ea typeface="+mn-ea"/>
                          <a:cs typeface="+mn-cs"/>
                          <a:sym typeface="Helvetica"/>
                        </a:rPr>
                        <a:t>Punta</a:t>
                      </a:r>
                      <a:r>
                        <a:rPr lang="fr-CA" sz="2400" dirty="0">
                          <a:solidFill>
                            <a:schemeClr val="bg1">
                              <a:lumMod val="50000"/>
                            </a:schemeClr>
                          </a:solidFill>
                          <a:latin typeface="+mn-lt"/>
                          <a:ea typeface="+mn-ea"/>
                          <a:cs typeface="+mn-cs"/>
                          <a:sym typeface="Helvetica"/>
                        </a:rPr>
                        <a:t> Mita</a:t>
                      </a:r>
                      <a:br>
                        <a:rPr lang="fr-CA" sz="2400"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Parc national Los </a:t>
                      </a:r>
                      <a:r>
                        <a:rPr lang="fr-CA" sz="2400" dirty="0" err="1">
                          <a:solidFill>
                            <a:schemeClr val="bg1">
                              <a:lumMod val="50000"/>
                            </a:schemeClr>
                          </a:solidFill>
                          <a:latin typeface="+mn-lt"/>
                          <a:ea typeface="+mn-ea"/>
                          <a:cs typeface="+mn-cs"/>
                          <a:sym typeface="Helvetica"/>
                        </a:rPr>
                        <a:t>Arcos</a:t>
                      </a:r>
                      <a:br>
                        <a:rPr lang="fr-CA" sz="2400"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Pêche en haute mer</a:t>
                      </a:r>
                      <a:br>
                        <a:rPr lang="fr-CA" sz="2400"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Excursions </a:t>
                      </a:r>
                      <a:r>
                        <a:rPr lang="fr-CA" sz="2400" dirty="0" err="1">
                          <a:solidFill>
                            <a:schemeClr val="bg1">
                              <a:lumMod val="50000"/>
                            </a:schemeClr>
                          </a:solidFill>
                          <a:latin typeface="+mn-lt"/>
                          <a:ea typeface="+mn-ea"/>
                          <a:cs typeface="+mn-cs"/>
                          <a:sym typeface="Helvetica"/>
                        </a:rPr>
                        <a:t>écoaventures</a:t>
                      </a:r>
                      <a:br>
                        <a:rPr lang="fr-CA" sz="2400"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Zoo</a:t>
                      </a:r>
                      <a:br>
                        <a:rPr lang="fr-CA" sz="2400"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Jardin botanique</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400" kern="1200" dirty="0">
                        <a:solidFill>
                          <a:schemeClr val="bg1">
                            <a:lumMod val="50000"/>
                          </a:schemeClr>
                        </a:solidFill>
                        <a:latin typeface="+mn-lt"/>
                        <a:ea typeface="+mn-ea"/>
                        <a:cs typeface="+mn-cs"/>
                        <a:sym typeface="Helvetica"/>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ea typeface="+mn-ea"/>
                          <a:cs typeface="+mn-cs"/>
                          <a:sym typeface="Helvetica"/>
                        </a:rPr>
                        <a:t>Visites et excursions</a:t>
                      </a:r>
                      <a:br>
                        <a:rPr lang="fr-CA" sz="2400" b="1"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Pêche</a:t>
                      </a:r>
                      <a:br>
                        <a:rPr lang="fr-CA" sz="2400"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Canopée (tyrolienne)</a:t>
                      </a:r>
                      <a:br>
                        <a:rPr lang="fr-CA" sz="2400"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Excursion en canot ou yacht</a:t>
                      </a:r>
                      <a:br>
                        <a:rPr lang="fr-CA" sz="2400"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Visites et activités en plein air</a:t>
                      </a: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4" name="Imagen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spTree>
    <p:extLst>
      <p:ext uri="{BB962C8B-B14F-4D97-AF65-F5344CB8AC3E}">
        <p14:creationId xmlns:p14="http://schemas.microsoft.com/office/powerpoint/2010/main" val="154466826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5536" y="10328919"/>
            <a:ext cx="3106975" cy="731020"/>
          </a:xfrm>
          <a:prstGeom prst="rect">
            <a:avLst/>
          </a:prstGeom>
        </p:spPr>
      </p:pic>
      <p:sp>
        <p:nvSpPr>
          <p:cNvPr id="20" name="Rectángulo 19"/>
          <p:cNvSpPr/>
          <p:nvPr/>
        </p:nvSpPr>
        <p:spPr>
          <a:xfrm>
            <a:off x="0" y="1349375"/>
            <a:ext cx="24384000" cy="10109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sp>
        <p:nvSpPr>
          <p:cNvPr id="21" name="Rectángulo 20"/>
          <p:cNvSpPr/>
          <p:nvPr/>
        </p:nvSpPr>
        <p:spPr>
          <a:xfrm>
            <a:off x="12192000" y="1538849"/>
            <a:ext cx="11282288" cy="106383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Shape 135"/>
          <p:cNvSpPr/>
          <p:nvPr/>
        </p:nvSpPr>
        <p:spPr>
          <a:xfrm>
            <a:off x="1336862" y="1904770"/>
            <a:ext cx="21928666" cy="917513"/>
          </a:xfrm>
          <a:prstGeom prst="rect">
            <a:avLst/>
          </a:prstGeom>
          <a:noFill/>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square" lIns="50800" tIns="180000" rIns="50800" bIns="180000" anchor="ctr">
            <a:noAutofit/>
          </a:bodyPr>
          <a:lstStyle>
            <a:lvl1pPr>
              <a:defRPr>
                <a:solidFill>
                  <a:srgbClr val="956C5A"/>
                </a:solidFill>
                <a:latin typeface="Helvetica"/>
                <a:ea typeface="Helvetica"/>
                <a:cs typeface="Helvetica"/>
                <a:sym typeface="Helvetica"/>
              </a:defRPr>
            </a:lvl1pPr>
          </a:lstStyle>
          <a:p>
            <a:pPr algn="l"/>
            <a:r>
              <a:rPr lang="fr-CA" sz="4800">
                <a:solidFill>
                  <a:schemeClr val="bg1">
                    <a:lumMod val="50000"/>
                  </a:schemeClr>
                </a:solidFill>
                <a:latin typeface="+mj-lt"/>
                <a:ea typeface="+mj-ea"/>
              </a:rPr>
              <a:t>Salles pour les groupes et congrès </a:t>
            </a:r>
            <a:br>
              <a:rPr lang="fr-CA" sz="2400">
                <a:solidFill>
                  <a:schemeClr val="bg1">
                    <a:lumMod val="50000"/>
                  </a:schemeClr>
                </a:solidFill>
                <a:latin typeface="+mj-lt"/>
                <a:ea typeface="+mj-ea"/>
              </a:rPr>
            </a:br>
            <a:endParaRPr lang="fr-CA" sz="2400">
              <a:solidFill>
                <a:schemeClr val="bg1">
                  <a:lumMod val="50000"/>
                </a:schemeClr>
              </a:solidFill>
              <a:latin typeface="+mj-lt"/>
              <a:ea typeface="+mj-ea"/>
            </a:endParaRPr>
          </a:p>
          <a:p>
            <a:pPr algn="l"/>
            <a:r>
              <a:rPr lang="fr-CA" sz="2400">
                <a:solidFill>
                  <a:schemeClr val="bg1">
                    <a:lumMod val="50000"/>
                  </a:schemeClr>
                </a:solidFill>
                <a:latin typeface="+mj-lt"/>
                <a:ea typeface="+mj-ea"/>
              </a:rPr>
              <a:t>Centre de congrès et trois petites salles de réunion</a:t>
            </a:r>
          </a:p>
        </p:txBody>
      </p:sp>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530186354"/>
              </p:ext>
            </p:extLst>
          </p:nvPr>
        </p:nvGraphicFramePr>
        <p:xfrm>
          <a:off x="1390650" y="3750130"/>
          <a:ext cx="21928665" cy="5987744"/>
        </p:xfrm>
        <a:graphic>
          <a:graphicData uri="http://schemas.openxmlformats.org/drawingml/2006/table">
            <a:tbl>
              <a:tblPr firstRow="1" firstCol="1" bandRow="1">
                <a:tableStyleId>{C083E6E3-FA7D-4D7B-A595-EF9225AFEA82}</a:tableStyleId>
              </a:tblPr>
              <a:tblGrid>
                <a:gridCol w="1993515">
                  <a:extLst>
                    <a:ext uri="{9D8B030D-6E8A-4147-A177-3AD203B41FA5}">
                      <a16:colId xmlns:a16="http://schemas.microsoft.com/office/drawing/2014/main" val="20000"/>
                    </a:ext>
                  </a:extLst>
                </a:gridCol>
                <a:gridCol w="1993515">
                  <a:extLst>
                    <a:ext uri="{9D8B030D-6E8A-4147-A177-3AD203B41FA5}">
                      <a16:colId xmlns:a16="http://schemas.microsoft.com/office/drawing/2014/main" val="20001"/>
                    </a:ext>
                  </a:extLst>
                </a:gridCol>
                <a:gridCol w="1993515">
                  <a:extLst>
                    <a:ext uri="{9D8B030D-6E8A-4147-A177-3AD203B41FA5}">
                      <a16:colId xmlns:a16="http://schemas.microsoft.com/office/drawing/2014/main" val="20002"/>
                    </a:ext>
                  </a:extLst>
                </a:gridCol>
                <a:gridCol w="1993515">
                  <a:extLst>
                    <a:ext uri="{9D8B030D-6E8A-4147-A177-3AD203B41FA5}">
                      <a16:colId xmlns:a16="http://schemas.microsoft.com/office/drawing/2014/main" val="20003"/>
                    </a:ext>
                  </a:extLst>
                </a:gridCol>
                <a:gridCol w="1993515">
                  <a:extLst>
                    <a:ext uri="{9D8B030D-6E8A-4147-A177-3AD203B41FA5}">
                      <a16:colId xmlns:a16="http://schemas.microsoft.com/office/drawing/2014/main" val="20004"/>
                    </a:ext>
                  </a:extLst>
                </a:gridCol>
                <a:gridCol w="1993515">
                  <a:extLst>
                    <a:ext uri="{9D8B030D-6E8A-4147-A177-3AD203B41FA5}">
                      <a16:colId xmlns:a16="http://schemas.microsoft.com/office/drawing/2014/main" val="20005"/>
                    </a:ext>
                  </a:extLst>
                </a:gridCol>
                <a:gridCol w="1993515">
                  <a:extLst>
                    <a:ext uri="{9D8B030D-6E8A-4147-A177-3AD203B41FA5}">
                      <a16:colId xmlns:a16="http://schemas.microsoft.com/office/drawing/2014/main" val="20006"/>
                    </a:ext>
                  </a:extLst>
                </a:gridCol>
                <a:gridCol w="1993515">
                  <a:extLst>
                    <a:ext uri="{9D8B030D-6E8A-4147-A177-3AD203B41FA5}">
                      <a16:colId xmlns:a16="http://schemas.microsoft.com/office/drawing/2014/main" val="20007"/>
                    </a:ext>
                  </a:extLst>
                </a:gridCol>
                <a:gridCol w="1993515">
                  <a:extLst>
                    <a:ext uri="{9D8B030D-6E8A-4147-A177-3AD203B41FA5}">
                      <a16:colId xmlns:a16="http://schemas.microsoft.com/office/drawing/2014/main" val="20008"/>
                    </a:ext>
                  </a:extLst>
                </a:gridCol>
                <a:gridCol w="1993515">
                  <a:extLst>
                    <a:ext uri="{9D8B030D-6E8A-4147-A177-3AD203B41FA5}">
                      <a16:colId xmlns:a16="http://schemas.microsoft.com/office/drawing/2014/main" val="20009"/>
                    </a:ext>
                  </a:extLst>
                </a:gridCol>
                <a:gridCol w="1993515">
                  <a:extLst>
                    <a:ext uri="{9D8B030D-6E8A-4147-A177-3AD203B41FA5}">
                      <a16:colId xmlns:a16="http://schemas.microsoft.com/office/drawing/2014/main" val="20010"/>
                    </a:ext>
                  </a:extLst>
                </a:gridCol>
              </a:tblGrid>
              <a:tr h="772474">
                <a:tc>
                  <a:txBody>
                    <a:bodyPr/>
                    <a:lstStyle/>
                    <a:p>
                      <a:pPr marL="0" marR="0" indent="0" algn="l" defTabSz="1828800" rtl="0" eaLnBrk="1" fontAlgn="auto" latinLnBrk="0" hangingPunct="1">
                        <a:lnSpc>
                          <a:spcPct val="100000"/>
                        </a:lnSpc>
                        <a:spcBef>
                          <a:spcPts val="0"/>
                        </a:spcBef>
                        <a:spcAft>
                          <a:spcPts val="0"/>
                        </a:spcAft>
                        <a:buClrTx/>
                        <a:buSzTx/>
                        <a:buFontTx/>
                        <a:buNone/>
                        <a:tabLst/>
                        <a:defRPr/>
                      </a:pPr>
                      <a:r>
                        <a:rPr lang="fr-CA" sz="1800" dirty="0">
                          <a:solidFill>
                            <a:schemeClr val="bg1"/>
                          </a:solidFill>
                        </a:rPr>
                        <a:t>SALLES </a:t>
                      </a:r>
                    </a:p>
                  </a:txBody>
                  <a:tcPr marL="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bg1"/>
                          </a:solidFill>
                        </a:rPr>
                        <a:t>DIMENSIONS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bg1"/>
                          </a:solidFill>
                        </a:rPr>
                        <a:t>HAUTEUR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algn="r"/>
                      <a:r>
                        <a:rPr lang="fr-CA" sz="1800">
                          <a:solidFill>
                            <a:schemeClr val="bg1"/>
                          </a:solidFill>
                        </a:rPr>
                        <a:t>SUPERFICIE (M</a:t>
                      </a:r>
                      <a:r>
                        <a:rPr lang="fr-CA" sz="1800" baseline="30000">
                          <a:solidFill>
                            <a:schemeClr val="bg1"/>
                          </a:solidFill>
                        </a:rPr>
                        <a:t>2</a:t>
                      </a:r>
                      <a:r>
                        <a:rPr lang="fr-CA" sz="1800">
                          <a:solidFill>
                            <a:schemeClr val="bg1"/>
                          </a:solidFill>
                        </a:rPr>
                        <a:t>)</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bg1"/>
                          </a:solidFill>
                        </a:rPr>
                        <a:t>GALA</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bg1"/>
                          </a:solidFill>
                        </a:rPr>
                        <a:t>COCKTAIL</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bg1"/>
                          </a:solidFill>
                        </a:rPr>
                        <a:t>CLASSE</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bg1"/>
                          </a:solidFill>
                        </a:rPr>
                        <a:t>AUDITORIUM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bg1"/>
                          </a:solidFill>
                        </a:rPr>
                        <a:t>« U »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bg1"/>
                          </a:solidFill>
                        </a:rPr>
                        <a:t>RUSSE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bg1"/>
                          </a:solidFill>
                        </a:rPr>
                        <a:t>CONFÉRENCE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extLst>
                  <a:ext uri="{0D108BD9-81ED-4DB2-BD59-A6C34878D82A}">
                    <a16:rowId xmlns:a16="http://schemas.microsoft.com/office/drawing/2014/main" val="10000"/>
                  </a:ext>
                </a:extLst>
              </a:tr>
              <a:tr h="1043054">
                <a:tc>
                  <a:txBody>
                    <a:bodyPr/>
                    <a:lstStyle/>
                    <a:p>
                      <a:pPr marL="0" marR="0" indent="0" algn="l" defTabSz="1828800" rtl="0" eaLnBrk="1" fontAlgn="auto" latinLnBrk="0" hangingPunct="1">
                        <a:lnSpc>
                          <a:spcPct val="100000"/>
                        </a:lnSpc>
                        <a:spcBef>
                          <a:spcPts val="0"/>
                        </a:spcBef>
                        <a:spcAft>
                          <a:spcPts val="0"/>
                        </a:spcAft>
                        <a:buClrTx/>
                        <a:buSzTx/>
                        <a:buFontTx/>
                        <a:buNone/>
                        <a:tabLst/>
                        <a:defRPr/>
                      </a:pPr>
                      <a:r>
                        <a:rPr lang="fr-CA" sz="1800" dirty="0">
                          <a:solidFill>
                            <a:schemeClr val="bg1"/>
                          </a:solidFill>
                        </a:rPr>
                        <a:t>La </a:t>
                      </a:r>
                      <a:r>
                        <a:rPr lang="fr-CA" sz="1800" dirty="0" err="1">
                          <a:solidFill>
                            <a:schemeClr val="bg1"/>
                          </a:solidFill>
                        </a:rPr>
                        <a:t>Jolla</a:t>
                      </a:r>
                      <a:r>
                        <a:rPr lang="fr-CA" sz="1800" dirty="0">
                          <a:solidFill>
                            <a:schemeClr val="bg1"/>
                          </a:solidFill>
                        </a:rPr>
                        <a:t> </a:t>
                      </a:r>
                    </a:p>
                    <a:p>
                      <a:pPr marL="0" marR="0" indent="0" algn="l" defTabSz="1828800" rtl="0" eaLnBrk="1" fontAlgn="auto" latinLnBrk="0" hangingPunct="1">
                        <a:lnSpc>
                          <a:spcPct val="100000"/>
                        </a:lnSpc>
                        <a:spcBef>
                          <a:spcPts val="0"/>
                        </a:spcBef>
                        <a:spcAft>
                          <a:spcPts val="0"/>
                        </a:spcAft>
                        <a:buClrTx/>
                        <a:buSzTx/>
                        <a:buFontTx/>
                        <a:buNone/>
                        <a:tabLst/>
                        <a:defRPr/>
                      </a:pPr>
                      <a:r>
                        <a:rPr lang="fr-CA" sz="1800" dirty="0">
                          <a:solidFill>
                            <a:schemeClr val="bg1"/>
                          </a:solidFill>
                        </a:rPr>
                        <a:t>(peut être divisée en 2) </a:t>
                      </a:r>
                    </a:p>
                  </a:txBody>
                  <a:tcPr marL="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29,2 x 19 m</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5,3 m</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554,8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400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550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350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600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140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120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230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1043054">
                <a:tc>
                  <a:txBody>
                    <a:bodyPr/>
                    <a:lstStyle/>
                    <a:p>
                      <a:pPr marL="0" marR="0" indent="0" algn="l" defTabSz="1828800" rtl="0" eaLnBrk="1" fontAlgn="auto" latinLnBrk="0" hangingPunct="1">
                        <a:lnSpc>
                          <a:spcPct val="100000"/>
                        </a:lnSpc>
                        <a:spcBef>
                          <a:spcPts val="0"/>
                        </a:spcBef>
                        <a:spcAft>
                          <a:spcPts val="0"/>
                        </a:spcAft>
                        <a:buClrTx/>
                        <a:buSzTx/>
                        <a:buFontTx/>
                        <a:buNone/>
                        <a:tabLst/>
                        <a:defRPr/>
                      </a:pPr>
                      <a:r>
                        <a:rPr lang="fr-CA" sz="1800">
                          <a:solidFill>
                            <a:schemeClr val="bg1"/>
                          </a:solidFill>
                        </a:rPr>
                        <a:t>La Jolla 1 </a:t>
                      </a:r>
                    </a:p>
                  </a:txBody>
                  <a:tcPr marL="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16,9 x 19 m</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5,3 m</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321,1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250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320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200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360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98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100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115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extLst>
                  <a:ext uri="{0D108BD9-81ED-4DB2-BD59-A6C34878D82A}">
                    <a16:rowId xmlns:a16="http://schemas.microsoft.com/office/drawing/2014/main" val="10002"/>
                  </a:ext>
                </a:extLst>
              </a:tr>
              <a:tr h="1043054">
                <a:tc>
                  <a:txBody>
                    <a:bodyPr/>
                    <a:lstStyle/>
                    <a:p>
                      <a:pPr marL="0" marR="0" indent="0" algn="l" defTabSz="1828800" rtl="0" eaLnBrk="1" fontAlgn="auto" latinLnBrk="0" hangingPunct="1">
                        <a:lnSpc>
                          <a:spcPct val="100000"/>
                        </a:lnSpc>
                        <a:spcBef>
                          <a:spcPts val="0"/>
                        </a:spcBef>
                        <a:spcAft>
                          <a:spcPts val="0"/>
                        </a:spcAft>
                        <a:buClrTx/>
                        <a:buSzTx/>
                        <a:buFontTx/>
                        <a:buNone/>
                        <a:tabLst/>
                        <a:defRPr/>
                      </a:pPr>
                      <a:r>
                        <a:rPr lang="fr-CA" sz="1800">
                          <a:solidFill>
                            <a:schemeClr val="bg1"/>
                          </a:solidFill>
                        </a:rPr>
                        <a:t>La Jolla 2</a:t>
                      </a:r>
                    </a:p>
                  </a:txBody>
                  <a:tcPr marL="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12,30 x 19 m</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5,3 m</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233,7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120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100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80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120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65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90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100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1043054">
                <a:tc>
                  <a:txBody>
                    <a:bodyPr/>
                    <a:lstStyle/>
                    <a:p>
                      <a:pPr marL="0" marR="0" indent="0" algn="l" defTabSz="1828800" rtl="0" eaLnBrk="1" fontAlgn="auto" latinLnBrk="0" hangingPunct="1">
                        <a:lnSpc>
                          <a:spcPct val="100000"/>
                        </a:lnSpc>
                        <a:spcBef>
                          <a:spcPts val="0"/>
                        </a:spcBef>
                        <a:spcAft>
                          <a:spcPts val="0"/>
                        </a:spcAft>
                        <a:buClrTx/>
                        <a:buSzTx/>
                        <a:buFontTx/>
                        <a:buNone/>
                        <a:tabLst/>
                        <a:defRPr/>
                      </a:pPr>
                      <a:r>
                        <a:rPr lang="fr-CA" sz="1800">
                          <a:solidFill>
                            <a:schemeClr val="bg1"/>
                          </a:solidFill>
                        </a:rPr>
                        <a:t>Mismaloya I </a:t>
                      </a:r>
                    </a:p>
                  </a:txBody>
                  <a:tcPr marL="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12 x 7 m</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3,2 m</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84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50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75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70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100</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40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45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30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25">
                      <a:fgClr>
                        <a:schemeClr val="bg1">
                          <a:lumMod val="75000"/>
                        </a:schemeClr>
                      </a:fgClr>
                      <a:bgClr>
                        <a:schemeClr val="bg1"/>
                      </a:bgClr>
                    </a:pattFill>
                  </a:tcPr>
                </a:tc>
                <a:extLst>
                  <a:ext uri="{0D108BD9-81ED-4DB2-BD59-A6C34878D82A}">
                    <a16:rowId xmlns:a16="http://schemas.microsoft.com/office/drawing/2014/main" val="10004"/>
                  </a:ext>
                </a:extLst>
              </a:tr>
              <a:tr h="1043054">
                <a:tc>
                  <a:txBody>
                    <a:bodyPr/>
                    <a:lstStyle/>
                    <a:p>
                      <a:pPr marL="0" marR="0" indent="0" algn="l" defTabSz="1828800" rtl="0" eaLnBrk="1" fontAlgn="auto" latinLnBrk="0" hangingPunct="1">
                        <a:lnSpc>
                          <a:spcPct val="100000"/>
                        </a:lnSpc>
                        <a:spcBef>
                          <a:spcPts val="0"/>
                        </a:spcBef>
                        <a:spcAft>
                          <a:spcPts val="0"/>
                        </a:spcAft>
                        <a:buClrTx/>
                        <a:buSzTx/>
                        <a:buFontTx/>
                        <a:buNone/>
                        <a:tabLst/>
                        <a:defRPr/>
                      </a:pPr>
                      <a:r>
                        <a:rPr lang="fr-CA" sz="1800">
                          <a:solidFill>
                            <a:schemeClr val="bg1"/>
                          </a:solidFill>
                        </a:rPr>
                        <a:t>Mismaloya II</a:t>
                      </a:r>
                    </a:p>
                  </a:txBody>
                  <a:tcPr marL="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pattFill prst="pct50">
                      <a:fgClr>
                        <a:schemeClr val="bg1">
                          <a:lumMod val="50000"/>
                        </a:schemeClr>
                      </a:fgClr>
                      <a:bgClr>
                        <a:schemeClr val="bg1"/>
                      </a:bgClr>
                    </a:patt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12 x 9 m</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3,2 m</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108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50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75</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70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100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40</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r" defTabSz="1828800" rtl="0" eaLnBrk="1" fontAlgn="auto" latinLnBrk="0" hangingPunct="1">
                        <a:lnSpc>
                          <a:spcPct val="100000"/>
                        </a:lnSpc>
                        <a:spcBef>
                          <a:spcPts val="0"/>
                        </a:spcBef>
                        <a:spcAft>
                          <a:spcPts val="0"/>
                        </a:spcAft>
                        <a:buClrTx/>
                        <a:buSzTx/>
                        <a:buFontTx/>
                        <a:buNone/>
                        <a:tabLst/>
                        <a:defRPr/>
                      </a:pPr>
                      <a:r>
                        <a:rPr lang="fr-CA" sz="1800">
                          <a:solidFill>
                            <a:schemeClr val="tx1"/>
                          </a:solidFill>
                          <a:latin typeface="+mn-lt"/>
                          <a:ea typeface="+mn-ea"/>
                          <a:cs typeface="+mn-cs"/>
                        </a:rPr>
                        <a:t>45 </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algn="r"/>
                      <a:r>
                        <a:rPr lang="fr-CA" sz="1800">
                          <a:solidFill>
                            <a:schemeClr val="tx1"/>
                          </a:solidFill>
                          <a:latin typeface="+mn-lt"/>
                          <a:ea typeface="+mn-ea"/>
                          <a:cs typeface="+mn-cs"/>
                        </a:rPr>
                        <a:t>30</a:t>
                      </a:r>
                    </a:p>
                  </a:txBody>
                  <a:tcPr marR="36000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13" name="Imagen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spTree>
    <p:extLst>
      <p:ext uri="{BB962C8B-B14F-4D97-AF65-F5344CB8AC3E}">
        <p14:creationId xmlns:p14="http://schemas.microsoft.com/office/powerpoint/2010/main" val="131844635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11" name="A1003.jpg"/>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23349" y="1353312"/>
            <a:ext cx="15354555" cy="10227347"/>
          </a:xfrm>
          <a:prstGeom prst="rect">
            <a:avLst/>
          </a:prstGeom>
          <a:ln w="12700">
            <a:miter lim="400000"/>
          </a:ln>
        </p:spPr>
      </p:pic>
      <p:pic>
        <p:nvPicPr>
          <p:cNvPr id="12"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990702744"/>
              </p:ext>
            </p:extLst>
          </p:nvPr>
        </p:nvGraphicFramePr>
        <p:xfrm>
          <a:off x="1388534" y="1021578"/>
          <a:ext cx="6908302" cy="11297739"/>
        </p:xfrm>
        <a:graphic>
          <a:graphicData uri="http://schemas.openxmlformats.org/drawingml/2006/table">
            <a:tbl>
              <a:tblPr firstRow="1" bandRow="1">
                <a:tableStyleId>{5940675A-B579-460E-94D1-54222C63F5DA}</a:tableStyleId>
              </a:tblPr>
              <a:tblGrid>
                <a:gridCol w="6371978">
                  <a:extLst>
                    <a:ext uri="{9D8B030D-6E8A-4147-A177-3AD203B41FA5}">
                      <a16:colId xmlns:a16="http://schemas.microsoft.com/office/drawing/2014/main" val="20000"/>
                    </a:ext>
                  </a:extLst>
                </a:gridCol>
                <a:gridCol w="536324">
                  <a:extLst>
                    <a:ext uri="{9D8B030D-6E8A-4147-A177-3AD203B41FA5}">
                      <a16:colId xmlns:a16="http://schemas.microsoft.com/office/drawing/2014/main" val="20001"/>
                    </a:ext>
                  </a:extLst>
                </a:gridCol>
              </a:tblGrid>
              <a:tr h="1672456">
                <a:tc>
                  <a:txBody>
                    <a:bodyPr/>
                    <a:lstStyle/>
                    <a:p>
                      <a:pPr>
                        <a:lnSpc>
                          <a:spcPct val="100000"/>
                        </a:lnSpc>
                      </a:pPr>
                      <a:r>
                        <a:rPr lang="fr-CA" sz="4800" dirty="0">
                          <a:solidFill>
                            <a:schemeClr val="bg1">
                              <a:lumMod val="50000"/>
                            </a:schemeClr>
                          </a:solidFill>
                          <a:latin typeface="+mj-lt"/>
                        </a:rPr>
                        <a:t>Programme Tout inclus</a:t>
                      </a: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400960">
                <a:tc>
                  <a:txBody>
                    <a:bodyPr/>
                    <a:lstStyle/>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RESTAURANTS À LA CARTE</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342900" marR="0" lvl="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000" b="1" dirty="0">
                          <a:solidFill>
                            <a:schemeClr val="bg1">
                              <a:lumMod val="50000"/>
                            </a:schemeClr>
                          </a:solidFill>
                          <a:latin typeface="+mn-lt"/>
                          <a:ea typeface="Helvetica"/>
                          <a:cs typeface="Helvetica"/>
                          <a:sym typeface="Helvetica"/>
                        </a:rPr>
                        <a:t>Los </a:t>
                      </a:r>
                      <a:r>
                        <a:rPr lang="fr-CA" sz="2000" b="1" dirty="0" err="1">
                          <a:solidFill>
                            <a:schemeClr val="bg1">
                              <a:lumMod val="50000"/>
                            </a:schemeClr>
                          </a:solidFill>
                          <a:latin typeface="+mn-lt"/>
                          <a:ea typeface="Helvetica"/>
                          <a:cs typeface="Helvetica"/>
                          <a:sym typeface="Helvetica"/>
                        </a:rPr>
                        <a:t>Arcos</a:t>
                      </a:r>
                      <a:r>
                        <a:rPr lang="fr-CA" sz="2000" b="1" dirty="0">
                          <a:solidFill>
                            <a:schemeClr val="bg1">
                              <a:lumMod val="50000"/>
                            </a:schemeClr>
                          </a:solidFill>
                          <a:latin typeface="+mn-lt"/>
                          <a:ea typeface="Helvetica"/>
                          <a:cs typeface="Helvetica"/>
                          <a:sym typeface="Helvetica"/>
                        </a:rPr>
                        <a:t> : spécialités de viande et de fruits de mer</a:t>
                      </a:r>
                      <a:br>
                        <a:rPr lang="fr-CA" sz="2000" b="1" dirty="0">
                          <a:solidFill>
                            <a:schemeClr val="bg1">
                              <a:lumMod val="50000"/>
                            </a:schemeClr>
                          </a:solidFill>
                          <a:latin typeface="+mn-lt"/>
                          <a:ea typeface="Helvetica"/>
                          <a:cs typeface="Helvetica"/>
                          <a:sym typeface="Helvetica"/>
                        </a:rPr>
                      </a:br>
                      <a:r>
                        <a:rPr lang="fr-CA" sz="2000" dirty="0">
                          <a:solidFill>
                            <a:schemeClr val="bg1">
                              <a:lumMod val="50000"/>
                            </a:schemeClr>
                          </a:solidFill>
                          <a:latin typeface="+mn-lt"/>
                          <a:ea typeface="+mn-ea"/>
                          <a:cs typeface="+mn-cs"/>
                          <a:sym typeface="Helvetica"/>
                        </a:rPr>
                        <a:t>À la carte</a:t>
                      </a:r>
                      <a:br>
                        <a:rPr lang="fr-CA" sz="2000" dirty="0">
                          <a:solidFill>
                            <a:schemeClr val="bg1">
                              <a:lumMod val="50000"/>
                            </a:schemeClr>
                          </a:solidFill>
                          <a:latin typeface="+mn-lt"/>
                          <a:ea typeface="+mn-ea"/>
                          <a:cs typeface="+mn-cs"/>
                          <a:sym typeface="Helvetica"/>
                        </a:rPr>
                      </a:br>
                      <a:r>
                        <a:rPr lang="fr-CA" sz="2000" dirty="0">
                          <a:solidFill>
                            <a:schemeClr val="bg1">
                              <a:lumMod val="50000"/>
                            </a:schemeClr>
                          </a:solidFill>
                          <a:latin typeface="+mn-lt"/>
                          <a:ea typeface="+mn-ea"/>
                          <a:cs typeface="+mn-cs"/>
                          <a:sym typeface="Helvetica"/>
                        </a:rPr>
                        <a:t>Ouvert de </a:t>
                      </a:r>
                      <a:r>
                        <a:rPr lang="fr-CA" sz="2000" b="0" dirty="0">
                          <a:solidFill>
                            <a:schemeClr val="bg1">
                              <a:lumMod val="50000"/>
                            </a:schemeClr>
                          </a:solidFill>
                          <a:latin typeface="+mn-lt"/>
                          <a:ea typeface="+mn-ea"/>
                          <a:cs typeface="+mn-cs"/>
                          <a:sym typeface="Helvetica"/>
                        </a:rPr>
                        <a:t>19h00 à</a:t>
                      </a:r>
                      <a:r>
                        <a:rPr lang="fr-CA" sz="2000" dirty="0">
                          <a:solidFill>
                            <a:schemeClr val="bg1">
                              <a:lumMod val="50000"/>
                            </a:schemeClr>
                          </a:solidFill>
                          <a:latin typeface="+mn-lt"/>
                          <a:ea typeface="+mn-ea"/>
                          <a:cs typeface="+mn-cs"/>
                          <a:sym typeface="Helvetica"/>
                        </a:rPr>
                        <a:t> </a:t>
                      </a:r>
                      <a:r>
                        <a:rPr lang="fr-CA" sz="2000" b="0" dirty="0">
                          <a:solidFill>
                            <a:schemeClr val="bg1">
                              <a:lumMod val="50000"/>
                            </a:schemeClr>
                          </a:solidFill>
                          <a:latin typeface="+mn-lt"/>
                          <a:ea typeface="+mn-ea"/>
                          <a:cs typeface="+mn-cs"/>
                          <a:sym typeface="Helvetica"/>
                        </a:rPr>
                        <a:t>22h30 </a:t>
                      </a:r>
                      <a:br>
                        <a:rPr lang="fr-CA" sz="2000" b="1" dirty="0">
                          <a:solidFill>
                            <a:srgbClr val="FF0000"/>
                          </a:solidFill>
                          <a:latin typeface="+mn-lt"/>
                          <a:ea typeface="+mn-ea"/>
                          <a:cs typeface="+mn-cs"/>
                          <a:sym typeface="Helvetica"/>
                        </a:rPr>
                      </a:br>
                      <a:r>
                        <a:rPr lang="fr-CA" sz="2000" dirty="0">
                          <a:solidFill>
                            <a:schemeClr val="bg1">
                              <a:lumMod val="50000"/>
                            </a:schemeClr>
                          </a:solidFill>
                          <a:latin typeface="+mn-lt"/>
                          <a:ea typeface="+mn-ea"/>
                          <a:cs typeface="+mn-cs"/>
                          <a:sym typeface="Helvetica"/>
                        </a:rPr>
                        <a:t>Sur réservation</a:t>
                      </a:r>
                      <a:br>
                        <a:rPr lang="fr-CA" sz="2000" dirty="0">
                          <a:solidFill>
                            <a:schemeClr val="bg1">
                              <a:lumMod val="50000"/>
                            </a:schemeClr>
                          </a:solidFill>
                          <a:latin typeface="+mn-lt"/>
                          <a:ea typeface="+mn-ea"/>
                          <a:cs typeface="+mn-cs"/>
                          <a:sym typeface="Helvetica"/>
                        </a:rPr>
                      </a:br>
                      <a:r>
                        <a:rPr lang="fr-CA" sz="2000" b="0" dirty="0">
                          <a:solidFill>
                            <a:schemeClr val="bg1">
                              <a:lumMod val="50000"/>
                            </a:schemeClr>
                          </a:solidFill>
                          <a:latin typeface="+mn-lt"/>
                          <a:ea typeface="+mn-ea"/>
                          <a:cs typeface="+mn-cs"/>
                          <a:sym typeface="Helvetica"/>
                        </a:rPr>
                        <a:t>Code vestimentaire : </a:t>
                      </a:r>
                      <a:r>
                        <a:rPr lang="fr-CA" sz="2000" dirty="0">
                          <a:solidFill>
                            <a:schemeClr val="bg1">
                              <a:lumMod val="50000"/>
                            </a:schemeClr>
                          </a:solidFill>
                          <a:latin typeface="+mn-lt"/>
                          <a:ea typeface="+mn-ea"/>
                          <a:cs typeface="+mn-cs"/>
                          <a:sym typeface="Helvetica"/>
                        </a:rPr>
                        <a:t>formel décontracté*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000" b="1" kern="1200" dirty="0">
                        <a:solidFill>
                          <a:schemeClr val="bg1">
                            <a:lumMod val="50000"/>
                          </a:schemeClr>
                        </a:solidFill>
                        <a:latin typeface="+mn-lt"/>
                        <a:ea typeface="+mn-ea"/>
                        <a:cs typeface="+mn-cs"/>
                        <a:sym typeface="Helvetica"/>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000" b="1" dirty="0">
                          <a:solidFill>
                            <a:schemeClr val="bg1">
                              <a:lumMod val="50000"/>
                            </a:schemeClr>
                          </a:solidFill>
                          <a:latin typeface="+mn-lt"/>
                          <a:ea typeface="+mn-ea"/>
                          <a:cs typeface="+mn-cs"/>
                          <a:sym typeface="Helvetica"/>
                        </a:rPr>
                        <a:t>Don </a:t>
                      </a:r>
                      <a:r>
                        <a:rPr lang="fr-CA" sz="2000" b="1" dirty="0" err="1">
                          <a:solidFill>
                            <a:schemeClr val="bg1">
                              <a:lumMod val="50000"/>
                            </a:schemeClr>
                          </a:solidFill>
                          <a:latin typeface="+mn-lt"/>
                          <a:ea typeface="+mn-ea"/>
                          <a:cs typeface="+mn-cs"/>
                          <a:sym typeface="Helvetica"/>
                        </a:rPr>
                        <a:t>Quijote</a:t>
                      </a:r>
                      <a:r>
                        <a:rPr lang="fr-CA" sz="2000" b="1" dirty="0">
                          <a:solidFill>
                            <a:schemeClr val="bg1">
                              <a:lumMod val="50000"/>
                            </a:schemeClr>
                          </a:solidFill>
                          <a:latin typeface="+mn-lt"/>
                          <a:ea typeface="+mn-ea"/>
                          <a:cs typeface="+mn-cs"/>
                          <a:sym typeface="Helvetica"/>
                        </a:rPr>
                        <a:t> : spécialités espagnoles</a:t>
                      </a:r>
                      <a:br>
                        <a:rPr lang="fr-CA" sz="2000" b="1" dirty="0">
                          <a:solidFill>
                            <a:schemeClr val="bg1">
                              <a:lumMod val="50000"/>
                            </a:schemeClr>
                          </a:solidFill>
                          <a:latin typeface="+mn-lt"/>
                          <a:ea typeface="+mn-ea"/>
                          <a:cs typeface="+mn-cs"/>
                          <a:sym typeface="Helvetica"/>
                        </a:rPr>
                      </a:br>
                      <a:r>
                        <a:rPr lang="fr-CA" sz="2000" dirty="0">
                          <a:solidFill>
                            <a:schemeClr val="bg1">
                              <a:lumMod val="50000"/>
                            </a:schemeClr>
                          </a:solidFill>
                          <a:latin typeface="+mn-lt"/>
                          <a:ea typeface="+mn-ea"/>
                          <a:cs typeface="+mn-cs"/>
                          <a:sym typeface="Helvetica"/>
                        </a:rPr>
                        <a:t>À la carte</a:t>
                      </a:r>
                      <a:br>
                        <a:rPr lang="fr-CA" sz="2000" dirty="0">
                          <a:solidFill>
                            <a:schemeClr val="bg1">
                              <a:lumMod val="50000"/>
                            </a:schemeClr>
                          </a:solidFill>
                          <a:latin typeface="+mn-lt"/>
                          <a:ea typeface="+mn-ea"/>
                          <a:cs typeface="+mn-cs"/>
                          <a:sym typeface="Helvetica"/>
                        </a:rPr>
                      </a:br>
                      <a:r>
                        <a:rPr lang="fr-CA" sz="2000" dirty="0">
                          <a:solidFill>
                            <a:schemeClr val="bg1">
                              <a:lumMod val="50000"/>
                            </a:schemeClr>
                          </a:solidFill>
                          <a:latin typeface="+mn-lt"/>
                          <a:ea typeface="+mn-ea"/>
                          <a:cs typeface="+mn-cs"/>
                          <a:sym typeface="Helvetica"/>
                        </a:rPr>
                        <a:t>Ouvert de 18h00 à 22h30 </a:t>
                      </a:r>
                      <a:br>
                        <a:rPr lang="fr-CA" sz="2000" dirty="0">
                          <a:solidFill>
                            <a:schemeClr val="bg1">
                              <a:lumMod val="50000"/>
                            </a:schemeClr>
                          </a:solidFill>
                          <a:latin typeface="+mn-lt"/>
                          <a:ea typeface="+mn-ea"/>
                          <a:cs typeface="+mn-cs"/>
                          <a:sym typeface="Helvetica"/>
                        </a:rPr>
                      </a:br>
                      <a:r>
                        <a:rPr lang="fr-CA" sz="2000" dirty="0">
                          <a:solidFill>
                            <a:schemeClr val="bg1">
                              <a:lumMod val="50000"/>
                            </a:schemeClr>
                          </a:solidFill>
                          <a:latin typeface="+mn-lt"/>
                          <a:ea typeface="+mn-ea"/>
                          <a:cs typeface="+mn-cs"/>
                          <a:sym typeface="Helvetica"/>
                        </a:rPr>
                        <a:t>Sur réservation</a:t>
                      </a:r>
                      <a:br>
                        <a:rPr lang="fr-CA" sz="2000" dirty="0">
                          <a:solidFill>
                            <a:schemeClr val="bg1">
                              <a:lumMod val="50000"/>
                            </a:schemeClr>
                          </a:solidFill>
                          <a:latin typeface="+mn-lt"/>
                          <a:ea typeface="+mn-ea"/>
                          <a:cs typeface="+mn-cs"/>
                          <a:sym typeface="Helvetica"/>
                        </a:rPr>
                      </a:br>
                      <a:r>
                        <a:rPr lang="fr-CA" sz="2000" dirty="0">
                          <a:solidFill>
                            <a:schemeClr val="bg1">
                              <a:lumMod val="50000"/>
                            </a:schemeClr>
                          </a:solidFill>
                          <a:latin typeface="+mn-lt"/>
                          <a:ea typeface="+mn-ea"/>
                          <a:cs typeface="+mn-cs"/>
                          <a:sym typeface="Helvetica"/>
                        </a:rPr>
                        <a:t>Code vestimentaire : formel décontracté*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000" b="0" kern="1200" dirty="0">
                        <a:solidFill>
                          <a:schemeClr val="bg1">
                            <a:lumMod val="50000"/>
                          </a:schemeClr>
                        </a:solidFill>
                        <a:latin typeface="+mn-lt"/>
                        <a:ea typeface="+mn-ea"/>
                        <a:cs typeface="+mn-cs"/>
                        <a:sym typeface="Helvetica"/>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000" b="1" dirty="0">
                          <a:solidFill>
                            <a:schemeClr val="bg1">
                              <a:lumMod val="50000"/>
                            </a:schemeClr>
                          </a:solidFill>
                          <a:latin typeface="+mn-lt"/>
                          <a:ea typeface="+mn-ea"/>
                          <a:cs typeface="+mn-cs"/>
                          <a:sym typeface="Helvetica"/>
                        </a:rPr>
                        <a:t>Capri : spécialités italiennes</a:t>
                      </a:r>
                      <a:br>
                        <a:rPr lang="fr-CA" sz="2000" b="1" dirty="0">
                          <a:solidFill>
                            <a:schemeClr val="bg1">
                              <a:lumMod val="50000"/>
                            </a:schemeClr>
                          </a:solidFill>
                          <a:latin typeface="+mn-lt"/>
                          <a:ea typeface="+mn-ea"/>
                          <a:cs typeface="+mn-cs"/>
                          <a:sym typeface="Helvetica"/>
                        </a:rPr>
                      </a:br>
                      <a:r>
                        <a:rPr lang="fr-CA" sz="2000" dirty="0">
                          <a:solidFill>
                            <a:schemeClr val="bg1">
                              <a:lumMod val="50000"/>
                            </a:schemeClr>
                          </a:solidFill>
                          <a:latin typeface="+mn-lt"/>
                          <a:ea typeface="+mn-ea"/>
                          <a:cs typeface="+mn-cs"/>
                          <a:sym typeface="Helvetica"/>
                        </a:rPr>
                        <a:t>À la carte</a:t>
                      </a:r>
                      <a:br>
                        <a:rPr lang="fr-CA" sz="2000" dirty="0">
                          <a:solidFill>
                            <a:schemeClr val="bg1">
                              <a:lumMod val="50000"/>
                            </a:schemeClr>
                          </a:solidFill>
                          <a:latin typeface="+mn-lt"/>
                          <a:ea typeface="+mn-ea"/>
                          <a:cs typeface="+mn-cs"/>
                          <a:sym typeface="Helvetica"/>
                        </a:rPr>
                      </a:br>
                      <a:r>
                        <a:rPr lang="fr-CA" sz="2000" dirty="0">
                          <a:solidFill>
                            <a:schemeClr val="bg1">
                              <a:lumMod val="50000"/>
                            </a:schemeClr>
                          </a:solidFill>
                          <a:latin typeface="+mn-lt"/>
                          <a:ea typeface="+mn-ea"/>
                          <a:cs typeface="+mn-cs"/>
                          <a:sym typeface="Helvetica"/>
                        </a:rPr>
                        <a:t>Ouvert de 18h00 à 22h30 </a:t>
                      </a:r>
                      <a:br>
                        <a:rPr lang="fr-CA" sz="2000" b="0" dirty="0">
                          <a:solidFill>
                            <a:schemeClr val="bg1">
                              <a:lumMod val="50000"/>
                            </a:schemeClr>
                          </a:solidFill>
                          <a:latin typeface="+mn-lt"/>
                          <a:ea typeface="+mn-ea"/>
                          <a:cs typeface="+mn-cs"/>
                          <a:sym typeface="Helvetica"/>
                        </a:rPr>
                      </a:br>
                      <a:r>
                        <a:rPr lang="fr-CA" sz="2000" dirty="0">
                          <a:solidFill>
                            <a:schemeClr val="bg1">
                              <a:lumMod val="50000"/>
                            </a:schemeClr>
                          </a:solidFill>
                          <a:latin typeface="+mn-lt"/>
                          <a:ea typeface="+mn-ea"/>
                          <a:cs typeface="+mn-cs"/>
                          <a:sym typeface="Helvetica"/>
                        </a:rPr>
                        <a:t>Sur réservation</a:t>
                      </a:r>
                      <a:br>
                        <a:rPr lang="fr-CA" sz="2000" dirty="0">
                          <a:solidFill>
                            <a:schemeClr val="bg1">
                              <a:lumMod val="50000"/>
                            </a:schemeClr>
                          </a:solidFill>
                          <a:latin typeface="+mn-lt"/>
                          <a:ea typeface="+mn-ea"/>
                          <a:cs typeface="+mn-cs"/>
                          <a:sym typeface="Helvetica"/>
                        </a:rPr>
                      </a:br>
                      <a:r>
                        <a:rPr lang="fr-CA" sz="2000" dirty="0">
                          <a:solidFill>
                            <a:schemeClr val="bg1">
                              <a:lumMod val="50000"/>
                            </a:schemeClr>
                          </a:solidFill>
                          <a:latin typeface="+mn-lt"/>
                          <a:ea typeface="+mn-ea"/>
                          <a:cs typeface="+mn-cs"/>
                          <a:sym typeface="Helvetica"/>
                        </a:rPr>
                        <a:t>Code vestimentaire : formel décontracté*</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000" b="1" dirty="0">
                        <a:solidFill>
                          <a:srgbClr val="FF0000"/>
                        </a:solidFill>
                        <a:latin typeface="+mn-lt"/>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000" b="1" dirty="0">
                          <a:solidFill>
                            <a:schemeClr val="bg1">
                              <a:lumMod val="50000"/>
                            </a:schemeClr>
                          </a:solidFill>
                          <a:latin typeface="+mn-lt"/>
                        </a:rPr>
                        <a:t>Kyoto : spécialités japonaises</a:t>
                      </a:r>
                    </a:p>
                    <a:p>
                      <a:pPr marL="0" marR="0" lvl="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000" dirty="0">
                          <a:solidFill>
                            <a:schemeClr val="bg1">
                              <a:lumMod val="50000"/>
                            </a:schemeClr>
                          </a:solidFill>
                          <a:latin typeface="+mn-lt"/>
                          <a:ea typeface="+mn-ea"/>
                          <a:cs typeface="+mn-cs"/>
                          <a:sym typeface="Helvetica"/>
                        </a:rPr>
                        <a:t>      À la carte</a:t>
                      </a:r>
                      <a:br>
                        <a:rPr lang="fr-CA" sz="2000" dirty="0">
                          <a:solidFill>
                            <a:schemeClr val="bg1">
                              <a:lumMod val="50000"/>
                            </a:schemeClr>
                          </a:solidFill>
                          <a:latin typeface="+mn-lt"/>
                          <a:ea typeface="+mn-ea"/>
                          <a:cs typeface="+mn-cs"/>
                          <a:sym typeface="Helvetica"/>
                        </a:rPr>
                      </a:br>
                      <a:r>
                        <a:rPr lang="fr-CA" sz="2000" baseline="0" dirty="0">
                          <a:solidFill>
                            <a:schemeClr val="bg1">
                              <a:lumMod val="50000"/>
                            </a:schemeClr>
                          </a:solidFill>
                          <a:latin typeface="+mn-lt"/>
                          <a:ea typeface="+mn-ea"/>
                          <a:cs typeface="+mn-cs"/>
                          <a:sym typeface="Helvetica"/>
                        </a:rPr>
                        <a:t>      </a:t>
                      </a:r>
                      <a:r>
                        <a:rPr lang="fr-CA" sz="2000" dirty="0">
                          <a:solidFill>
                            <a:schemeClr val="bg1">
                              <a:lumMod val="50000"/>
                            </a:schemeClr>
                          </a:solidFill>
                          <a:latin typeface="+mn-lt"/>
                          <a:ea typeface="+mn-ea"/>
                          <a:cs typeface="+mn-cs"/>
                          <a:sym typeface="Helvetica"/>
                        </a:rPr>
                        <a:t>Ouvert de 18h00 à 22h30 </a:t>
                      </a:r>
                      <a:r>
                        <a:rPr lang="fr-CA" sz="2000" b="0" dirty="0">
                          <a:solidFill>
                            <a:schemeClr val="bg1">
                              <a:lumMod val="50000"/>
                            </a:schemeClr>
                          </a:solidFill>
                          <a:latin typeface="+mn-lt"/>
                          <a:ea typeface="+mn-ea"/>
                          <a:cs typeface="+mn-cs"/>
                          <a:sym typeface="Helvetica"/>
                        </a:rPr>
                        <a:t> </a:t>
                      </a:r>
                      <a:br>
                        <a:rPr lang="fr-CA" sz="2000" b="1" dirty="0">
                          <a:solidFill>
                            <a:srgbClr val="FF0000"/>
                          </a:solidFill>
                          <a:latin typeface="+mn-lt"/>
                          <a:ea typeface="+mn-ea"/>
                          <a:cs typeface="+mn-cs"/>
                          <a:sym typeface="Helvetica"/>
                        </a:rPr>
                      </a:br>
                      <a:r>
                        <a:rPr lang="fr-CA" sz="2000" b="1" dirty="0">
                          <a:solidFill>
                            <a:srgbClr val="FF0000"/>
                          </a:solidFill>
                          <a:latin typeface="+mn-lt"/>
                          <a:ea typeface="+mn-ea"/>
                          <a:cs typeface="+mn-cs"/>
                          <a:sym typeface="Helvetica"/>
                        </a:rPr>
                        <a:t>     </a:t>
                      </a:r>
                      <a:r>
                        <a:rPr lang="fr-CA" sz="2000" dirty="0">
                          <a:solidFill>
                            <a:schemeClr val="bg1">
                              <a:lumMod val="50000"/>
                            </a:schemeClr>
                          </a:solidFill>
                          <a:latin typeface="+mn-lt"/>
                          <a:ea typeface="+mn-ea"/>
                          <a:cs typeface="+mn-cs"/>
                          <a:sym typeface="Helvetica"/>
                        </a:rPr>
                        <a:t>Sur réservation</a:t>
                      </a:r>
                      <a:br>
                        <a:rPr lang="fr-CA" sz="2000" dirty="0">
                          <a:solidFill>
                            <a:schemeClr val="bg1">
                              <a:lumMod val="50000"/>
                            </a:schemeClr>
                          </a:solidFill>
                          <a:latin typeface="+mn-lt"/>
                          <a:ea typeface="+mn-ea"/>
                          <a:cs typeface="+mn-cs"/>
                          <a:sym typeface="Helvetica"/>
                        </a:rPr>
                      </a:br>
                      <a:r>
                        <a:rPr lang="fr-CA" sz="2000" baseline="0" dirty="0">
                          <a:solidFill>
                            <a:schemeClr val="bg1">
                              <a:lumMod val="50000"/>
                            </a:schemeClr>
                          </a:solidFill>
                          <a:latin typeface="+mn-lt"/>
                          <a:ea typeface="+mn-ea"/>
                          <a:cs typeface="+mn-cs"/>
                          <a:sym typeface="Helvetica"/>
                        </a:rPr>
                        <a:t>     </a:t>
                      </a:r>
                      <a:r>
                        <a:rPr lang="fr-CA" sz="2000" b="0" dirty="0">
                          <a:solidFill>
                            <a:schemeClr val="bg1">
                              <a:lumMod val="50000"/>
                            </a:schemeClr>
                          </a:solidFill>
                          <a:latin typeface="+mn-lt"/>
                          <a:ea typeface="+mn-ea"/>
                          <a:cs typeface="+mn-cs"/>
                          <a:sym typeface="Helvetica"/>
                        </a:rPr>
                        <a:t>Code vestimentaire : formel décontracté*</a:t>
                      </a:r>
                      <a:r>
                        <a:rPr lang="fr-CA" sz="2000" dirty="0">
                          <a:solidFill>
                            <a:schemeClr val="bg1">
                              <a:lumMod val="50000"/>
                            </a:schemeClr>
                          </a:solidFill>
                          <a:latin typeface="+mn-lt"/>
                          <a:ea typeface="+mn-ea"/>
                          <a:cs typeface="+mn-cs"/>
                          <a:sym typeface="Helvetica"/>
                        </a:rPr>
                        <a:t> </a:t>
                      </a:r>
                    </a:p>
                    <a:p>
                      <a:pPr marL="0" marR="0" lvl="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000" dirty="0">
                          <a:solidFill>
                            <a:schemeClr val="bg1">
                              <a:lumMod val="50000"/>
                            </a:schemeClr>
                          </a:solidFill>
                          <a:latin typeface="+mn-lt"/>
                          <a:ea typeface="+mn-ea"/>
                          <a:cs typeface="+mn-cs"/>
                          <a:sym typeface="Helvetica"/>
                        </a:rPr>
                        <a:t>*Pantalons longs et chaussures fermées pour les hommes.</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000" b="1" dirty="0">
                        <a:solidFill>
                          <a:srgbClr val="FF0000"/>
                        </a:solidFill>
                        <a:latin typeface="+mn-lt"/>
                      </a:endParaRP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4" name="Imagen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spTree>
    <p:extLst>
      <p:ext uri="{BB962C8B-B14F-4D97-AF65-F5344CB8AC3E}">
        <p14:creationId xmlns:p14="http://schemas.microsoft.com/office/powerpoint/2010/main" val="181754291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10" name="A1003.jpg"/>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86640" y="6665032"/>
            <a:ext cx="7383070" cy="4921598"/>
          </a:xfrm>
          <a:prstGeom prst="rect">
            <a:avLst/>
          </a:prstGeom>
          <a:ln w="12700">
            <a:miter lim="400000"/>
          </a:ln>
        </p:spPr>
      </p:pic>
      <p:pic>
        <p:nvPicPr>
          <p:cNvPr id="11" name="A1003.jpg"/>
          <p:cNvPicPr preferRelativeResize="0">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971263" y="1339089"/>
            <a:ext cx="7412075" cy="4942649"/>
          </a:xfrm>
          <a:prstGeom prst="rect">
            <a:avLst/>
          </a:prstGeom>
          <a:ln w="12700">
            <a:miter lim="400000"/>
          </a:ln>
        </p:spPr>
      </p:pic>
      <p:pic>
        <p:nvPicPr>
          <p:cNvPr id="12" name="Imagen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3714270103"/>
              </p:ext>
            </p:extLst>
          </p:nvPr>
        </p:nvGraphicFramePr>
        <p:xfrm>
          <a:off x="1388533" y="1349375"/>
          <a:ext cx="6908302" cy="9574664"/>
        </p:xfrm>
        <a:graphic>
          <a:graphicData uri="http://schemas.openxmlformats.org/drawingml/2006/table">
            <a:tbl>
              <a:tblPr firstRow="1" bandRow="1">
                <a:tableStyleId>{5940675A-B579-460E-94D1-54222C63F5DA}</a:tableStyleId>
              </a:tblPr>
              <a:tblGrid>
                <a:gridCol w="6371978">
                  <a:extLst>
                    <a:ext uri="{9D8B030D-6E8A-4147-A177-3AD203B41FA5}">
                      <a16:colId xmlns:a16="http://schemas.microsoft.com/office/drawing/2014/main" val="20000"/>
                    </a:ext>
                  </a:extLst>
                </a:gridCol>
                <a:gridCol w="536324">
                  <a:extLst>
                    <a:ext uri="{9D8B030D-6E8A-4147-A177-3AD203B41FA5}">
                      <a16:colId xmlns:a16="http://schemas.microsoft.com/office/drawing/2014/main" val="20001"/>
                    </a:ext>
                  </a:extLst>
                </a:gridCol>
              </a:tblGrid>
              <a:tr h="1492844">
                <a:tc>
                  <a:txBody>
                    <a:bodyPr/>
                    <a:lstStyle/>
                    <a:p>
                      <a:pPr>
                        <a:lnSpc>
                          <a:spcPct val="100000"/>
                        </a:lnSpc>
                      </a:pPr>
                      <a:r>
                        <a:rPr lang="fr-CA" sz="4800" dirty="0">
                          <a:solidFill>
                            <a:schemeClr val="bg1">
                              <a:lumMod val="50000"/>
                            </a:schemeClr>
                          </a:solidFill>
                          <a:latin typeface="+mj-lt"/>
                        </a:rPr>
                        <a:t>Programme Tout inclus</a:t>
                      </a: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61144">
                <a:tc>
                  <a:txBody>
                    <a:bodyPr/>
                    <a:lstStyle/>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RESTAURANTS</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ea typeface="+mn-ea"/>
                          <a:cs typeface="+mn-cs"/>
                          <a:sym typeface="Helvetica"/>
                        </a:rPr>
                        <a:t>La </a:t>
                      </a:r>
                      <a:r>
                        <a:rPr lang="fr-CA" sz="2400" b="1" dirty="0" err="1">
                          <a:solidFill>
                            <a:schemeClr val="bg1">
                              <a:lumMod val="50000"/>
                            </a:schemeClr>
                          </a:solidFill>
                          <a:latin typeface="+mn-lt"/>
                          <a:ea typeface="+mn-ea"/>
                          <a:cs typeface="+mn-cs"/>
                          <a:sym typeface="Helvetica"/>
                        </a:rPr>
                        <a:t>Fuente</a:t>
                      </a:r>
                      <a:r>
                        <a:rPr lang="fr-CA" sz="2400" b="1" dirty="0">
                          <a:solidFill>
                            <a:schemeClr val="bg1">
                              <a:lumMod val="50000"/>
                            </a:schemeClr>
                          </a:solidFill>
                          <a:latin typeface="+mn-lt"/>
                          <a:ea typeface="+mn-ea"/>
                          <a:cs typeface="+mn-cs"/>
                          <a:sym typeface="Helvetica"/>
                        </a:rPr>
                        <a:t> : buffet international</a:t>
                      </a:r>
                      <a:br>
                        <a:rPr lang="fr-CA" sz="2400" b="1"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Déjeuner : de 07h00 à 11h00 </a:t>
                      </a:r>
                      <a:br>
                        <a:rPr lang="fr-CA" sz="2400"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Dîner : de 12h30 à 16h00 </a:t>
                      </a:r>
                      <a:br>
                        <a:rPr lang="fr-CA" sz="2400" dirty="0">
                          <a:solidFill>
                            <a:schemeClr val="bg1">
                              <a:lumMod val="50000"/>
                            </a:schemeClr>
                          </a:solidFill>
                          <a:latin typeface="+mn-lt"/>
                          <a:ea typeface="+mn-ea"/>
                          <a:cs typeface="+mn-cs"/>
                          <a:sym typeface="Helvetica"/>
                        </a:rPr>
                      </a:br>
                      <a:r>
                        <a:rPr lang="fr-CA" sz="2400" dirty="0">
                          <a:solidFill>
                            <a:schemeClr val="bg1">
                              <a:lumMod val="50000"/>
                            </a:schemeClr>
                          </a:solidFill>
                          <a:latin typeface="+mn-lt"/>
                          <a:ea typeface="+mn-ea"/>
                          <a:cs typeface="+mn-cs"/>
                          <a:sym typeface="Helvetica"/>
                        </a:rPr>
                        <a:t>Souper : de 18h30 à 22h30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400" kern="1200" dirty="0">
                        <a:solidFill>
                          <a:schemeClr val="bg1">
                            <a:lumMod val="50000"/>
                          </a:schemeClr>
                        </a:solidFill>
                        <a:latin typeface="+mn-lt"/>
                        <a:ea typeface="+mn-ea"/>
                        <a:cs typeface="+mn-cs"/>
                        <a:sym typeface="Helvetica"/>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Kyoto : bar à sushis</a:t>
                      </a:r>
                      <a:br>
                        <a:rPr lang="fr-CA" sz="2400" b="1" dirty="0">
                          <a:solidFill>
                            <a:schemeClr val="bg1">
                              <a:lumMod val="50000"/>
                            </a:schemeClr>
                          </a:solidFill>
                          <a:latin typeface="+mn-lt"/>
                        </a:rPr>
                      </a:br>
                      <a:r>
                        <a:rPr lang="fr-CA" sz="2400" dirty="0">
                          <a:solidFill>
                            <a:schemeClr val="bg1">
                              <a:lumMod val="50000"/>
                            </a:schemeClr>
                          </a:solidFill>
                          <a:latin typeface="+mn-lt"/>
                        </a:rPr>
                        <a:t>À la carte</a:t>
                      </a:r>
                      <a:br>
                        <a:rPr lang="fr-CA" sz="2400" dirty="0">
                          <a:solidFill>
                            <a:schemeClr val="bg1">
                              <a:lumMod val="50000"/>
                            </a:schemeClr>
                          </a:solidFill>
                          <a:latin typeface="+mn-lt"/>
                        </a:rPr>
                      </a:br>
                      <a:r>
                        <a:rPr lang="fr-CA" sz="2400" dirty="0">
                          <a:solidFill>
                            <a:schemeClr val="bg1">
                              <a:lumMod val="50000"/>
                            </a:schemeClr>
                          </a:solidFill>
                          <a:latin typeface="+mn-lt"/>
                        </a:rPr>
                        <a:t>Ouvert de </a:t>
                      </a:r>
                      <a:r>
                        <a:rPr lang="fr-CA" sz="2400" dirty="0">
                          <a:solidFill>
                            <a:schemeClr val="bg1">
                              <a:lumMod val="50000"/>
                            </a:schemeClr>
                          </a:solidFill>
                          <a:latin typeface="+mn-lt"/>
                          <a:ea typeface="+mn-ea"/>
                          <a:cs typeface="+mn-cs"/>
                          <a:sym typeface="Helvetica"/>
                        </a:rPr>
                        <a:t>18h00 à 22h30 </a:t>
                      </a:r>
                      <a:r>
                        <a:rPr lang="fr-CA" sz="2400" b="0" dirty="0">
                          <a:solidFill>
                            <a:schemeClr val="bg1">
                              <a:lumMod val="50000"/>
                            </a:schemeClr>
                          </a:solidFill>
                          <a:latin typeface="+mn-lt"/>
                        </a:rPr>
                        <a:t> </a:t>
                      </a:r>
                      <a:br>
                        <a:rPr lang="fr-CA" sz="2400" b="0" dirty="0">
                          <a:solidFill>
                            <a:schemeClr val="bg1">
                              <a:lumMod val="50000"/>
                            </a:schemeClr>
                          </a:solidFill>
                          <a:latin typeface="+mn-lt"/>
                        </a:rPr>
                      </a:br>
                      <a:r>
                        <a:rPr lang="fr-CA" sz="2400" b="0" dirty="0">
                          <a:solidFill>
                            <a:schemeClr val="bg1">
                              <a:lumMod val="50000"/>
                            </a:schemeClr>
                          </a:solidFill>
                          <a:latin typeface="+mn-lt"/>
                        </a:rPr>
                        <a:t>Sur réservation</a:t>
                      </a:r>
                      <a:br>
                        <a:rPr lang="fr-CA" sz="2400" b="0" dirty="0">
                          <a:solidFill>
                            <a:schemeClr val="bg1">
                              <a:lumMod val="50000"/>
                            </a:schemeClr>
                          </a:solidFill>
                          <a:latin typeface="+mn-lt"/>
                        </a:rPr>
                      </a:br>
                      <a:r>
                        <a:rPr lang="fr-CA" sz="2400" b="0" dirty="0">
                          <a:solidFill>
                            <a:schemeClr val="bg1">
                              <a:lumMod val="50000"/>
                            </a:schemeClr>
                          </a:solidFill>
                          <a:latin typeface="+mn-lt"/>
                        </a:rPr>
                        <a:t>Code vestimentaire : formel décontracté</a:t>
                      </a:r>
                      <a:r>
                        <a:rPr lang="fr-CA" sz="2400" b="1" dirty="0">
                          <a:solidFill>
                            <a:schemeClr val="bg1">
                              <a:lumMod val="50000"/>
                            </a:schemeClr>
                          </a:solidFill>
                          <a:latin typeface="+mn-lt"/>
                        </a:rPr>
                        <a: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ea typeface="Helvetica"/>
                          <a:cs typeface="Helvetica"/>
                          <a:sym typeface="Helvetica"/>
                        </a:rPr>
                        <a:t>Bar casse-croûte : service à la carte</a:t>
                      </a:r>
                      <a:br>
                        <a:rPr lang="fr-CA" sz="2400" b="1" dirty="0">
                          <a:solidFill>
                            <a:srgbClr val="FF0000"/>
                          </a:solidFill>
                          <a:latin typeface="+mn-lt"/>
                          <a:ea typeface="Helvetica"/>
                          <a:cs typeface="Helvetica"/>
                          <a:sym typeface="Helvetica"/>
                        </a:rPr>
                      </a:br>
                      <a:r>
                        <a:rPr lang="fr-CA" sz="2400" b="0" dirty="0">
                          <a:solidFill>
                            <a:schemeClr val="bg1">
                              <a:lumMod val="50000"/>
                            </a:schemeClr>
                          </a:solidFill>
                          <a:latin typeface="+mn-lt"/>
                          <a:ea typeface="Helvetica"/>
                          <a:cs typeface="Helvetica"/>
                          <a:sym typeface="Helvetica"/>
                        </a:rPr>
                        <a:t>Ouvert de 11h00 à 18h00</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0" dirty="0">
                        <a:solidFill>
                          <a:schemeClr val="bg1">
                            <a:lumMod val="50000"/>
                          </a:schemeClr>
                        </a:solidFill>
                        <a:latin typeface="+mn-lt"/>
                      </a:endParaRP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4" name="Imagen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470070327"/>
              </p:ext>
            </p:extLst>
          </p:nvPr>
        </p:nvGraphicFramePr>
        <p:xfrm>
          <a:off x="8182102" y="1355471"/>
          <a:ext cx="6908302" cy="8853988"/>
        </p:xfrm>
        <a:graphic>
          <a:graphicData uri="http://schemas.openxmlformats.org/drawingml/2006/table">
            <a:tbl>
              <a:tblPr firstRow="1" bandRow="1">
                <a:tableStyleId>{5940675A-B579-460E-94D1-54222C63F5DA}</a:tableStyleId>
              </a:tblPr>
              <a:tblGrid>
                <a:gridCol w="6371978">
                  <a:extLst>
                    <a:ext uri="{9D8B030D-6E8A-4147-A177-3AD203B41FA5}">
                      <a16:colId xmlns:a16="http://schemas.microsoft.com/office/drawing/2014/main" val="20000"/>
                    </a:ext>
                  </a:extLst>
                </a:gridCol>
                <a:gridCol w="536324">
                  <a:extLst>
                    <a:ext uri="{9D8B030D-6E8A-4147-A177-3AD203B41FA5}">
                      <a16:colId xmlns:a16="http://schemas.microsoft.com/office/drawing/2014/main" val="20001"/>
                    </a:ext>
                  </a:extLst>
                </a:gridCol>
              </a:tblGrid>
              <a:tr h="1492844">
                <a:tc>
                  <a:txBody>
                    <a:bodyPr/>
                    <a:lstStyle/>
                    <a:p>
                      <a:pPr algn="l" rtl="0">
                        <a:lnSpc>
                          <a:spcPct val="100000"/>
                        </a:lnSpc>
                      </a:pPr>
                      <a:endParaRPr lang="es-ES_tradnl" sz="4800" dirty="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dirty="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61144">
                <a:tc>
                  <a:txBody>
                    <a:bodyPr/>
                    <a:lstStyle/>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BARS</a:t>
                      </a:r>
                    </a:p>
                    <a:p>
                      <a:pPr marL="342900" marR="0" indent="-34290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La cantina : avec mini buffet</a:t>
                      </a:r>
                      <a:br>
                        <a:rPr lang="fr-CA" sz="2400" b="1" dirty="0">
                          <a:solidFill>
                            <a:schemeClr val="bg1">
                              <a:lumMod val="50000"/>
                            </a:schemeClr>
                          </a:solidFill>
                          <a:latin typeface="+mn-lt"/>
                        </a:rPr>
                      </a:br>
                      <a:r>
                        <a:rPr lang="fr-CA" sz="2400" b="1" dirty="0">
                          <a:solidFill>
                            <a:schemeClr val="bg1">
                              <a:lumMod val="50000"/>
                            </a:schemeClr>
                          </a:solidFill>
                          <a:latin typeface="+mn-lt"/>
                        </a:rPr>
                        <a:t>de collations mexicaines</a:t>
                      </a:r>
                      <a:br>
                        <a:rPr lang="fr-CA" sz="2400" b="1" dirty="0">
                          <a:solidFill>
                            <a:schemeClr val="bg1">
                              <a:lumMod val="50000"/>
                            </a:schemeClr>
                          </a:solidFill>
                          <a:latin typeface="+mn-lt"/>
                        </a:rPr>
                      </a:br>
                      <a:r>
                        <a:rPr lang="fr-CA" sz="2400" b="0" dirty="0">
                          <a:solidFill>
                            <a:schemeClr val="bg1">
                              <a:lumMod val="50000"/>
                            </a:schemeClr>
                          </a:solidFill>
                          <a:latin typeface="+mn-lt"/>
                        </a:rPr>
                        <a:t>Ouvert de 10h00 à 13h00</a:t>
                      </a:r>
                      <a:br>
                        <a:rPr lang="fr-CA" sz="2400" b="0" dirty="0">
                          <a:solidFill>
                            <a:schemeClr val="bg1">
                              <a:lumMod val="50000"/>
                            </a:schemeClr>
                          </a:solidFill>
                          <a:latin typeface="+mn-lt"/>
                        </a:rPr>
                      </a:br>
                      <a:r>
                        <a:rPr lang="fr-CA" sz="2400" b="0" dirty="0">
                          <a:solidFill>
                            <a:schemeClr val="bg1">
                              <a:lumMod val="50000"/>
                            </a:schemeClr>
                          </a:solidFill>
                          <a:latin typeface="+mn-lt"/>
                        </a:rPr>
                        <a:t>(collations mexicaines à partir de 17h00) </a:t>
                      </a:r>
                      <a:br>
                        <a:rPr lang="fr-CA" sz="2400" b="0" dirty="0">
                          <a:solidFill>
                            <a:schemeClr val="bg1">
                              <a:lumMod val="50000"/>
                            </a:schemeClr>
                          </a:solidFill>
                          <a:latin typeface="+mn-lt"/>
                        </a:rPr>
                      </a:br>
                      <a:r>
                        <a:rPr lang="fr-CA" sz="2400" b="0" dirty="0">
                          <a:solidFill>
                            <a:schemeClr val="bg1">
                              <a:lumMod val="50000"/>
                            </a:schemeClr>
                          </a:solidFill>
                          <a:latin typeface="+mn-lt"/>
                        </a:rPr>
                        <a:t>Située</a:t>
                      </a:r>
                      <a:r>
                        <a:rPr lang="fr-CA" sz="2400" b="0" baseline="0" dirty="0">
                          <a:solidFill>
                            <a:schemeClr val="bg1">
                              <a:lumMod val="50000"/>
                            </a:schemeClr>
                          </a:solidFill>
                          <a:latin typeface="+mn-lt"/>
                        </a:rPr>
                        <a:t> d</a:t>
                      </a:r>
                      <a:r>
                        <a:rPr lang="fr-CA" sz="2400" b="0" dirty="0">
                          <a:solidFill>
                            <a:schemeClr val="bg1">
                              <a:lumMod val="50000"/>
                            </a:schemeClr>
                          </a:solidFill>
                          <a:latin typeface="+mn-lt"/>
                        </a:rPr>
                        <a:t>ans la tour 1, près des ascenseurs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400" b="0" dirty="0">
                        <a:solidFill>
                          <a:schemeClr val="bg1">
                            <a:lumMod val="50000"/>
                          </a:schemeClr>
                        </a:solidFill>
                        <a:latin typeface="+mn-lt"/>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ea typeface="Helvetica"/>
                          <a:cs typeface="Helvetica"/>
                          <a:sym typeface="Helvetica"/>
                        </a:rPr>
                        <a:t>Bar de la piscine</a:t>
                      </a:r>
                      <a:br>
                        <a:rPr lang="fr-CA" sz="2400" b="1" dirty="0">
                          <a:solidFill>
                            <a:srgbClr val="FF0000"/>
                          </a:solidFill>
                          <a:latin typeface="+mn-lt"/>
                          <a:ea typeface="Helvetica"/>
                          <a:cs typeface="Helvetica"/>
                          <a:sym typeface="Helvetica"/>
                        </a:rPr>
                      </a:br>
                      <a:r>
                        <a:rPr lang="fr-CA" sz="2400" b="0" dirty="0">
                          <a:solidFill>
                            <a:schemeClr val="bg1">
                              <a:lumMod val="50000"/>
                            </a:schemeClr>
                          </a:solidFill>
                          <a:latin typeface="+mn-lt"/>
                          <a:ea typeface="Helvetica"/>
                          <a:cs typeface="Helvetica"/>
                          <a:sym typeface="Helvetica"/>
                        </a:rPr>
                        <a:t>Ouvert de 10h00 à 18h00</a:t>
                      </a: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2" name="CuadroTexto 1"/>
          <p:cNvSpPr txBox="1"/>
          <p:nvPr/>
        </p:nvSpPr>
        <p:spPr>
          <a:xfrm>
            <a:off x="1390650" y="10149840"/>
            <a:ext cx="14154150" cy="646331"/>
          </a:xfrm>
          <a:prstGeom prst="rect">
            <a:avLst/>
          </a:prstGeom>
          <a:noFill/>
        </p:spPr>
        <p:txBody>
          <a:bodyPr wrap="square" rtlCol="0">
            <a:spAutoFit/>
          </a:bodyPr>
          <a:lstStyle/>
          <a:p>
            <a:pPr algn="l"/>
            <a:r>
              <a:rPr lang="fr-CA" sz="1800" b="1" dirty="0">
                <a:solidFill>
                  <a:schemeClr val="bg1">
                    <a:lumMod val="50000"/>
                  </a:schemeClr>
                </a:solidFill>
              </a:rPr>
              <a:t>* Dans les restaurants à la carte, nous offrons : </a:t>
            </a:r>
          </a:p>
          <a:p>
            <a:pPr algn="l"/>
            <a:r>
              <a:rPr lang="fr-CA" sz="1800" dirty="0">
                <a:solidFill>
                  <a:schemeClr val="bg1">
                    <a:lumMod val="50000"/>
                  </a:schemeClr>
                </a:solidFill>
              </a:rPr>
              <a:t>1 souper pour les séjours de 2 à 3 nuits, 2 soupers pour les séjours de 4 à 5 nuits et 3 soupers pour les séjours de 6 à 7 nuits.</a:t>
            </a:r>
          </a:p>
        </p:txBody>
      </p:sp>
    </p:spTree>
    <p:extLst>
      <p:ext uri="{BB962C8B-B14F-4D97-AF65-F5344CB8AC3E}">
        <p14:creationId xmlns:p14="http://schemas.microsoft.com/office/powerpoint/2010/main" val="178504904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12" name="Imagen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3547849123"/>
              </p:ext>
            </p:extLst>
          </p:nvPr>
        </p:nvGraphicFramePr>
        <p:xfrm>
          <a:off x="1388532" y="1349375"/>
          <a:ext cx="15591367" cy="9893804"/>
        </p:xfrm>
        <a:graphic>
          <a:graphicData uri="http://schemas.openxmlformats.org/drawingml/2006/table">
            <a:tbl>
              <a:tblPr firstRow="1" bandRow="1">
                <a:tableStyleId>{5940675A-B579-460E-94D1-54222C63F5DA}</a:tableStyleId>
              </a:tblPr>
              <a:tblGrid>
                <a:gridCol w="14380936">
                  <a:extLst>
                    <a:ext uri="{9D8B030D-6E8A-4147-A177-3AD203B41FA5}">
                      <a16:colId xmlns:a16="http://schemas.microsoft.com/office/drawing/2014/main" val="20000"/>
                    </a:ext>
                  </a:extLst>
                </a:gridCol>
                <a:gridCol w="1210431">
                  <a:extLst>
                    <a:ext uri="{9D8B030D-6E8A-4147-A177-3AD203B41FA5}">
                      <a16:colId xmlns:a16="http://schemas.microsoft.com/office/drawing/2014/main" val="20001"/>
                    </a:ext>
                  </a:extLst>
                </a:gridCol>
              </a:tblGrid>
              <a:tr h="1492844">
                <a:tc>
                  <a:txBody>
                    <a:bodyPr/>
                    <a:lstStyle/>
                    <a:p>
                      <a:pPr>
                        <a:lnSpc>
                          <a:spcPct val="100000"/>
                        </a:lnSpc>
                      </a:pPr>
                      <a:r>
                        <a:rPr lang="fr-CA" sz="4800">
                          <a:solidFill>
                            <a:schemeClr val="bg1">
                              <a:lumMod val="50000"/>
                            </a:schemeClr>
                          </a:solidFill>
                          <a:latin typeface="+mj-lt"/>
                        </a:rPr>
                        <a:t>Programme Tout inclus</a:t>
                      </a: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400960">
                <a:tc>
                  <a:txBody>
                    <a:bodyPr/>
                    <a:lstStyle/>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PLUS DE DÉTAILS SUR NOTRE PROGRAMME TOUT INCLUS</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Boissons nationales et internationales au verre (rafraîchissements, bières, vin maison, liqueurs, cocktails et café), de 10h00 à 01h00.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Minibar réapprovisionné tous les jours avec</a:t>
                      </a:r>
                      <a:r>
                        <a:rPr lang="fr-CA" sz="2400" b="0" baseline="0" dirty="0">
                          <a:solidFill>
                            <a:schemeClr val="bg1">
                              <a:lumMod val="50000"/>
                            </a:schemeClr>
                          </a:solidFill>
                          <a:latin typeface="+mn-lt"/>
                        </a:rPr>
                        <a:t> des produits</a:t>
                      </a:r>
                      <a:r>
                        <a:rPr lang="fr-CA" sz="2400" b="0" dirty="0">
                          <a:solidFill>
                            <a:schemeClr val="bg1">
                              <a:lumMod val="50000"/>
                            </a:schemeClr>
                          </a:solidFill>
                          <a:latin typeface="+mn-lt"/>
                        </a:rPr>
                        <a:t> nationaux gratuits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Divertissements en journée et en soirée avec activités pour tous les âges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Salle de conditionnement, de 07h00 à 22h00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ea typeface="Helvetica"/>
                          <a:cs typeface="Helvetica"/>
                          <a:sym typeface="Helvetica"/>
                        </a:rPr>
                        <a:t>Club pour enfants (de 5 à 12 ans) ouvert tous les jours de 10h00 à 17h00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Chaises longues et serviettes de piscine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Sports et activités : tennis (sur réservation), tennis de table, bingo, volleyball de plage et en piscine, polo aquatique, kayak, aérobie, aquagym, basketball, </a:t>
                      </a:r>
                      <a:r>
                        <a:rPr lang="fr-CA" sz="2400" b="0" dirty="0" err="1">
                          <a:solidFill>
                            <a:schemeClr val="bg1">
                              <a:lumMod val="50000"/>
                            </a:schemeClr>
                          </a:solidFill>
                          <a:latin typeface="+mn-lt"/>
                        </a:rPr>
                        <a:t>showbol</a:t>
                      </a:r>
                      <a:r>
                        <a:rPr lang="fr-CA" sz="2400" b="0" dirty="0">
                          <a:solidFill>
                            <a:schemeClr val="bg1">
                              <a:lumMod val="50000"/>
                            </a:schemeClr>
                          </a:solidFill>
                          <a:latin typeface="+mn-lt"/>
                        </a:rPr>
                        <a:t>, table de billard, etc.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Coffre-fort dans la chambre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Pourboire et taxes inclus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400" b="0" dirty="0">
                        <a:solidFill>
                          <a:schemeClr val="bg1">
                            <a:lumMod val="50000"/>
                          </a:schemeClr>
                        </a:solidFill>
                        <a:latin typeface="+mn-lt"/>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400" b="0" dirty="0">
                        <a:solidFill>
                          <a:schemeClr val="bg1">
                            <a:lumMod val="50000"/>
                          </a:schemeClr>
                        </a:solidFill>
                        <a:latin typeface="+mn-lt"/>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400" b="0" dirty="0">
                        <a:solidFill>
                          <a:schemeClr val="bg1">
                            <a:lumMod val="50000"/>
                          </a:schemeClr>
                        </a:solidFill>
                        <a:latin typeface="+mn-lt"/>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Heure d’arrivée : 15h00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Heure de départ : midi </a:t>
                      </a: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pic>
        <p:nvPicPr>
          <p:cNvPr id="6" name="A1003.jpg"/>
          <p:cNvPicPr preferRelativeResize="0">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979901" y="1335024"/>
            <a:ext cx="7404100" cy="10277856"/>
          </a:xfrm>
          <a:prstGeom prst="rect">
            <a:avLst/>
          </a:prstGeom>
          <a:ln w="12700">
            <a:miter lim="400000"/>
          </a:ln>
        </p:spPr>
      </p:pic>
    </p:spTree>
    <p:extLst>
      <p:ext uri="{BB962C8B-B14F-4D97-AF65-F5344CB8AC3E}">
        <p14:creationId xmlns:p14="http://schemas.microsoft.com/office/powerpoint/2010/main" val="212251095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12" name="Imagen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901382767"/>
              </p:ext>
            </p:extLst>
          </p:nvPr>
        </p:nvGraphicFramePr>
        <p:xfrm>
          <a:off x="1388532" y="1349375"/>
          <a:ext cx="15591367" cy="9528044"/>
        </p:xfrm>
        <a:graphic>
          <a:graphicData uri="http://schemas.openxmlformats.org/drawingml/2006/table">
            <a:tbl>
              <a:tblPr firstRow="1" bandRow="1">
                <a:tableStyleId>{5940675A-B579-460E-94D1-54222C63F5DA}</a:tableStyleId>
              </a:tblPr>
              <a:tblGrid>
                <a:gridCol w="14380936">
                  <a:extLst>
                    <a:ext uri="{9D8B030D-6E8A-4147-A177-3AD203B41FA5}">
                      <a16:colId xmlns:a16="http://schemas.microsoft.com/office/drawing/2014/main" val="20000"/>
                    </a:ext>
                  </a:extLst>
                </a:gridCol>
                <a:gridCol w="1210431">
                  <a:extLst>
                    <a:ext uri="{9D8B030D-6E8A-4147-A177-3AD203B41FA5}">
                      <a16:colId xmlns:a16="http://schemas.microsoft.com/office/drawing/2014/main" val="20001"/>
                    </a:ext>
                  </a:extLst>
                </a:gridCol>
              </a:tblGrid>
              <a:tr h="1492844">
                <a:tc>
                  <a:txBody>
                    <a:bodyPr/>
                    <a:lstStyle/>
                    <a:p>
                      <a:pPr>
                        <a:lnSpc>
                          <a:spcPct val="100000"/>
                        </a:lnSpc>
                      </a:pPr>
                      <a:r>
                        <a:rPr lang="fr-CA" sz="4800">
                          <a:solidFill>
                            <a:schemeClr val="bg1">
                              <a:lumMod val="50000"/>
                            </a:schemeClr>
                          </a:solidFill>
                          <a:latin typeface="+mj-lt"/>
                        </a:rPr>
                        <a:t>Services</a:t>
                      </a: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035200">
                <a:tc>
                  <a:txBody>
                    <a:bodyPr/>
                    <a:lstStyle/>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SERVICES INCLUS</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Programme quotidien de divertissements en journée et en soirée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Chaises longues et hamacs dans le jardin près de la piscine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Utilisation libre des serviettes de piscine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Club pour enfants (de 5 à 12 ans)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sz="2400" b="0"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0"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SERVICES EN SUPPLÉMENT</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Service à</a:t>
                      </a:r>
                      <a:r>
                        <a:rPr lang="fr-CA" sz="2400" b="0" baseline="0" dirty="0">
                          <a:solidFill>
                            <a:schemeClr val="bg1">
                              <a:lumMod val="50000"/>
                            </a:schemeClr>
                          </a:solidFill>
                          <a:latin typeface="+mn-lt"/>
                        </a:rPr>
                        <a:t> la</a:t>
                      </a:r>
                      <a:r>
                        <a:rPr lang="fr-CA" sz="2400" b="0" dirty="0">
                          <a:solidFill>
                            <a:schemeClr val="bg1">
                              <a:lumMod val="50000"/>
                            </a:schemeClr>
                          </a:solidFill>
                          <a:latin typeface="+mn-lt"/>
                        </a:rPr>
                        <a:t> chambre à toute heure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Cabinet médical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Centre d’affaires avec accès à l’internet, télécopieur et photocopieuse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Service de garde d’enfants et buanderie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a:solidFill>
                            <a:schemeClr val="bg1">
                              <a:lumMod val="50000"/>
                            </a:schemeClr>
                          </a:solidFill>
                          <a:latin typeface="+mn-lt"/>
                        </a:rPr>
                        <a:t>Spa avec </a:t>
                      </a:r>
                      <a:r>
                        <a:rPr lang="fr-CA" sz="2400" b="0" dirty="0">
                          <a:solidFill>
                            <a:schemeClr val="bg1">
                              <a:lumMod val="50000"/>
                            </a:schemeClr>
                          </a:solidFill>
                          <a:latin typeface="+mn-lt"/>
                        </a:rPr>
                        <a:t>tous les types de massages et de soins et institut de beauté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Agence de voyages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Location de voitures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Écotourisme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Observation de baleines en saison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Centre et boutique de plongée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Accès à l’internet sans fil (</a:t>
                      </a:r>
                      <a:r>
                        <a:rPr lang="fr-CA" sz="2400" b="0" dirty="0" err="1">
                          <a:solidFill>
                            <a:schemeClr val="bg1">
                              <a:lumMod val="50000"/>
                            </a:schemeClr>
                          </a:solidFill>
                          <a:latin typeface="+mn-lt"/>
                        </a:rPr>
                        <a:t>WiFi</a:t>
                      </a:r>
                      <a:r>
                        <a:rPr lang="fr-CA" sz="2400" b="0" dirty="0">
                          <a:solidFill>
                            <a:schemeClr val="bg1">
                              <a:lumMod val="50000"/>
                            </a:schemeClr>
                          </a:solidFill>
                          <a:latin typeface="+mn-lt"/>
                        </a:rPr>
                        <a:t>) dans tout l’hôtel</a:t>
                      </a: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pic>
        <p:nvPicPr>
          <p:cNvPr id="6" name="A1003.jpg"/>
          <p:cNvPicPr preferRelativeResize="0">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979901" y="1340348"/>
            <a:ext cx="7404100" cy="4936066"/>
          </a:xfrm>
          <a:prstGeom prst="rect">
            <a:avLst/>
          </a:prstGeom>
          <a:ln w="12700">
            <a:miter lim="400000"/>
          </a:ln>
        </p:spPr>
      </p:pic>
      <p:pic>
        <p:nvPicPr>
          <p:cNvPr id="7" name="A1003.jpg"/>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004110" y="6678613"/>
            <a:ext cx="7355680" cy="4903787"/>
          </a:xfrm>
          <a:prstGeom prst="rect">
            <a:avLst/>
          </a:prstGeom>
          <a:ln w="12700">
            <a:miter lim="400000"/>
          </a:ln>
        </p:spPr>
      </p:pic>
    </p:spTree>
    <p:extLst>
      <p:ext uri="{BB962C8B-B14F-4D97-AF65-F5344CB8AC3E}">
        <p14:creationId xmlns:p14="http://schemas.microsoft.com/office/powerpoint/2010/main" val="24788551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595389"/>
            <a:ext cx="24384000" cy="9863186"/>
          </a:xfrm>
          <a:prstGeom prst="rect">
            <a:avLst/>
          </a:prstGeom>
          <a:solidFill>
            <a:srgbClr val="8E90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37216" y="5829300"/>
            <a:ext cx="5506520" cy="2039112"/>
          </a:xfrm>
          <a:prstGeom prst="rect">
            <a:avLst/>
          </a:prstGeom>
        </p:spPr>
      </p:pic>
    </p:spTree>
    <p:extLst>
      <p:ext uri="{BB962C8B-B14F-4D97-AF65-F5344CB8AC3E}">
        <p14:creationId xmlns:p14="http://schemas.microsoft.com/office/powerpoint/2010/main" val="64933351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11" name="A1003.jpg"/>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23350" y="1364973"/>
            <a:ext cx="15360650" cy="10204175"/>
          </a:xfrm>
          <a:prstGeom prst="rect">
            <a:avLst/>
          </a:prstGeom>
          <a:ln w="12700">
            <a:miter lim="400000"/>
          </a:ln>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graphicFrame>
        <p:nvGraphicFramePr>
          <p:cNvPr id="29" name="Tabla 28"/>
          <p:cNvGraphicFramePr>
            <a:graphicFrameLocks noGrp="1"/>
          </p:cNvGraphicFramePr>
          <p:nvPr>
            <p:extLst>
              <p:ext uri="{D42A27DB-BD31-4B8C-83A1-F6EECF244321}">
                <p14:modId xmlns:p14="http://schemas.microsoft.com/office/powerpoint/2010/main" val="1899728645"/>
              </p:ext>
            </p:extLst>
          </p:nvPr>
        </p:nvGraphicFramePr>
        <p:xfrm>
          <a:off x="1388534" y="1349375"/>
          <a:ext cx="7630848" cy="10929296"/>
        </p:xfrm>
        <a:graphic>
          <a:graphicData uri="http://schemas.openxmlformats.org/drawingml/2006/table">
            <a:tbl>
              <a:tblPr firstRow="1" bandRow="1">
                <a:tableStyleId>{5940675A-B579-460E-94D1-54222C63F5DA}</a:tableStyleId>
              </a:tblPr>
              <a:tblGrid>
                <a:gridCol w="7038430">
                  <a:extLst>
                    <a:ext uri="{9D8B030D-6E8A-4147-A177-3AD203B41FA5}">
                      <a16:colId xmlns:a16="http://schemas.microsoft.com/office/drawing/2014/main" val="20000"/>
                    </a:ext>
                  </a:extLst>
                </a:gridCol>
                <a:gridCol w="592418">
                  <a:extLst>
                    <a:ext uri="{9D8B030D-6E8A-4147-A177-3AD203B41FA5}">
                      <a16:colId xmlns:a16="http://schemas.microsoft.com/office/drawing/2014/main" val="20001"/>
                    </a:ext>
                  </a:extLst>
                </a:gridCol>
              </a:tblGrid>
              <a:tr h="2183040">
                <a:tc>
                  <a:txBody>
                    <a:bodyPr/>
                    <a:lstStyle/>
                    <a:p>
                      <a:pPr>
                        <a:lnSpc>
                          <a:spcPct val="100000"/>
                        </a:lnSpc>
                      </a:pPr>
                      <a:r>
                        <a:rPr lang="fr-CA" sz="4800">
                          <a:solidFill>
                            <a:schemeClr val="bg1">
                              <a:lumMod val="50000"/>
                            </a:schemeClr>
                          </a:solidFill>
                          <a:latin typeface="+mj-lt"/>
                        </a:rPr>
                        <a:t>Élégant complexe</a:t>
                      </a:r>
                      <a:br>
                        <a:rPr lang="fr-CA" sz="4800">
                          <a:solidFill>
                            <a:schemeClr val="bg1">
                              <a:lumMod val="50000"/>
                            </a:schemeClr>
                          </a:solidFill>
                          <a:latin typeface="+mj-lt"/>
                        </a:rPr>
                      </a:br>
                      <a:r>
                        <a:rPr lang="fr-CA" sz="4800">
                          <a:solidFill>
                            <a:schemeClr val="bg1">
                              <a:lumMod val="50000"/>
                            </a:schemeClr>
                          </a:solidFill>
                          <a:latin typeface="+mj-lt"/>
                        </a:rPr>
                        <a:t>de style mexicain </a:t>
                      </a: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746256">
                <a:tc>
                  <a:txBody>
                    <a:bodyPr/>
                    <a:lstStyle/>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Le </a:t>
                      </a:r>
                      <a:r>
                        <a:rPr lang="fr-CA" sz="2400" dirty="0" err="1">
                          <a:solidFill>
                            <a:schemeClr val="bg1">
                              <a:lumMod val="50000"/>
                            </a:schemeClr>
                          </a:solidFill>
                          <a:latin typeface="+mn-lt"/>
                        </a:rPr>
                        <a:t>Barceló</a:t>
                      </a:r>
                      <a:r>
                        <a:rPr lang="fr-CA" sz="2400" dirty="0">
                          <a:solidFill>
                            <a:schemeClr val="bg1">
                              <a:lumMod val="50000"/>
                            </a:schemeClr>
                          </a:solidFill>
                          <a:latin typeface="+mn-lt"/>
                        </a:rPr>
                        <a:t> </a:t>
                      </a:r>
                      <a:r>
                        <a:rPr lang="fr-CA" sz="2400" dirty="0" err="1">
                          <a:solidFill>
                            <a:schemeClr val="bg1">
                              <a:lumMod val="50000"/>
                            </a:schemeClr>
                          </a:solidFill>
                          <a:latin typeface="+mn-lt"/>
                        </a:rPr>
                        <a:t>Puerto</a:t>
                      </a:r>
                      <a:r>
                        <a:rPr lang="fr-CA" sz="2400" dirty="0">
                          <a:solidFill>
                            <a:schemeClr val="bg1">
                              <a:lumMod val="50000"/>
                            </a:schemeClr>
                          </a:solidFill>
                          <a:latin typeface="+mn-lt"/>
                        </a:rPr>
                        <a:t> </a:t>
                      </a:r>
                      <a:r>
                        <a:rPr lang="fr-CA" sz="2400" dirty="0" err="1">
                          <a:solidFill>
                            <a:schemeClr val="bg1">
                              <a:lumMod val="50000"/>
                            </a:schemeClr>
                          </a:solidFill>
                          <a:latin typeface="+mn-lt"/>
                        </a:rPr>
                        <a:t>Vallarta</a:t>
                      </a:r>
                      <a:r>
                        <a:rPr lang="fr-CA" sz="2400" dirty="0">
                          <a:solidFill>
                            <a:schemeClr val="bg1">
                              <a:lumMod val="50000"/>
                            </a:schemeClr>
                          </a:solidFill>
                          <a:latin typeface="+mn-lt"/>
                        </a:rPr>
                        <a:t> est un élégant complexe AAA 4 diamants en Tout inclus.</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Il est situé sur </a:t>
                      </a:r>
                      <a:r>
                        <a:rPr lang="fr-CA" sz="2400" dirty="0" err="1">
                          <a:solidFill>
                            <a:schemeClr val="bg1">
                              <a:lumMod val="50000"/>
                            </a:schemeClr>
                          </a:solidFill>
                          <a:latin typeface="+mn-lt"/>
                        </a:rPr>
                        <a:t>Mismaloya</a:t>
                      </a:r>
                      <a:r>
                        <a:rPr lang="fr-CA" sz="2400" dirty="0">
                          <a:solidFill>
                            <a:schemeClr val="bg1">
                              <a:lumMod val="50000"/>
                            </a:schemeClr>
                          </a:solidFill>
                          <a:latin typeface="+mn-lt"/>
                        </a:rPr>
                        <a:t>, l’une des plus belles plages de la côte pacifique, dans la baie de Banderas, à 45 minutes de l’aéroport international de </a:t>
                      </a:r>
                      <a:r>
                        <a:rPr lang="fr-CA" sz="2400" dirty="0" err="1">
                          <a:solidFill>
                            <a:schemeClr val="bg1">
                              <a:lumMod val="50000"/>
                            </a:schemeClr>
                          </a:solidFill>
                          <a:latin typeface="+mn-lt"/>
                        </a:rPr>
                        <a:t>Puerto</a:t>
                      </a:r>
                      <a:r>
                        <a:rPr lang="fr-CA" sz="2400" dirty="0">
                          <a:solidFill>
                            <a:schemeClr val="bg1">
                              <a:lumMod val="50000"/>
                            </a:schemeClr>
                          </a:solidFill>
                          <a:latin typeface="+mn-lt"/>
                        </a:rPr>
                        <a:t> </a:t>
                      </a:r>
                      <a:r>
                        <a:rPr lang="fr-CA" sz="2400" dirty="0" err="1">
                          <a:solidFill>
                            <a:schemeClr val="bg1">
                              <a:lumMod val="50000"/>
                            </a:schemeClr>
                          </a:solidFill>
                          <a:latin typeface="+mn-lt"/>
                        </a:rPr>
                        <a:t>Vallarta</a:t>
                      </a:r>
                      <a:r>
                        <a:rPr lang="fr-CA" sz="2400" dirty="0">
                          <a:solidFill>
                            <a:schemeClr val="bg1">
                              <a:lumMod val="50000"/>
                            </a:schemeClr>
                          </a:solidFill>
                          <a:latin typeface="+mn-lt"/>
                        </a:rPr>
                        <a:t> et à 15 minutes du centre-ville. </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Cette destination, idéale pour les amoureux de la nature, permet de profiter en toute intimité et élégance d’un excellent service, de divertissements, de sites historiques, de superbes paysages et d’une végétation luxuriante. </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dirty="0">
                        <a:solidFill>
                          <a:schemeClr val="bg1">
                            <a:lumMod val="50000"/>
                          </a:schemeClr>
                        </a:solidFill>
                        <a:latin typeface="+mn-lt"/>
                      </a:endParaRP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7" name="A1003.jpg"/>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3351" y="1346732"/>
            <a:ext cx="15360648" cy="10240432"/>
          </a:xfrm>
          <a:prstGeom prst="rect">
            <a:avLst/>
          </a:prstGeom>
          <a:ln w="12700">
            <a:miter lim="400000"/>
          </a:ln>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1802838063"/>
              </p:ext>
            </p:extLst>
          </p:nvPr>
        </p:nvGraphicFramePr>
        <p:xfrm>
          <a:off x="1388534" y="1349374"/>
          <a:ext cx="7630848" cy="10228258"/>
        </p:xfrm>
        <a:graphic>
          <a:graphicData uri="http://schemas.openxmlformats.org/drawingml/2006/table">
            <a:tbl>
              <a:tblPr firstRow="1" bandRow="1">
                <a:tableStyleId>{5940675A-B579-460E-94D1-54222C63F5DA}</a:tableStyleId>
              </a:tblPr>
              <a:tblGrid>
                <a:gridCol w="7038430">
                  <a:extLst>
                    <a:ext uri="{9D8B030D-6E8A-4147-A177-3AD203B41FA5}">
                      <a16:colId xmlns:a16="http://schemas.microsoft.com/office/drawing/2014/main" val="20000"/>
                    </a:ext>
                  </a:extLst>
                </a:gridCol>
                <a:gridCol w="592418">
                  <a:extLst>
                    <a:ext uri="{9D8B030D-6E8A-4147-A177-3AD203B41FA5}">
                      <a16:colId xmlns:a16="http://schemas.microsoft.com/office/drawing/2014/main" val="20001"/>
                    </a:ext>
                  </a:extLst>
                </a:gridCol>
              </a:tblGrid>
              <a:tr h="1451520">
                <a:tc>
                  <a:txBody>
                    <a:bodyPr/>
                    <a:lstStyle/>
                    <a:p>
                      <a:pPr>
                        <a:lnSpc>
                          <a:spcPct val="100000"/>
                        </a:lnSpc>
                      </a:pPr>
                      <a:r>
                        <a:rPr lang="fr-CA" sz="4800">
                          <a:solidFill>
                            <a:schemeClr val="bg1">
                              <a:lumMod val="50000"/>
                            </a:schemeClr>
                          </a:solidFill>
                          <a:latin typeface="+mj-lt"/>
                        </a:rPr>
                        <a:t>Unités</a:t>
                      </a: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746258">
                <a:tc>
                  <a:txBody>
                    <a:bodyPr/>
                    <a:lstStyle/>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3600" dirty="0">
                          <a:solidFill>
                            <a:schemeClr val="bg1">
                              <a:lumMod val="50000"/>
                            </a:schemeClr>
                          </a:solidFill>
                          <a:latin typeface="+mn-lt"/>
                        </a:rPr>
                        <a:t>316 suites spacieuses et confortables. </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3600" dirty="0">
                        <a:solidFill>
                          <a:schemeClr val="bg1">
                            <a:lumMod val="50000"/>
                          </a:schemeClr>
                        </a:solidFill>
                        <a:latin typeface="+mn-lt"/>
                      </a:endParaRPr>
                    </a:p>
                    <a:p>
                      <a:pPr marL="571500" marR="0" indent="-5715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3600" dirty="0">
                          <a:solidFill>
                            <a:schemeClr val="bg1">
                              <a:lumMod val="50000"/>
                            </a:schemeClr>
                          </a:solidFill>
                          <a:latin typeface="+mn-lt"/>
                        </a:rPr>
                        <a:t>180 suites à une chambre</a:t>
                      </a:r>
                    </a:p>
                    <a:p>
                      <a:pPr marL="571500" marR="0" indent="-5715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3600" dirty="0">
                          <a:solidFill>
                            <a:schemeClr val="bg1">
                              <a:lumMod val="50000"/>
                            </a:schemeClr>
                          </a:solidFill>
                          <a:latin typeface="+mn-lt"/>
                        </a:rPr>
                        <a:t>108 suites à deux chambres</a:t>
                      </a:r>
                    </a:p>
                    <a:p>
                      <a:pPr marL="571500" marR="0" indent="-5715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3600" dirty="0">
                          <a:solidFill>
                            <a:schemeClr val="bg1">
                              <a:lumMod val="50000"/>
                            </a:schemeClr>
                          </a:solidFill>
                          <a:latin typeface="+mn-lt"/>
                        </a:rPr>
                        <a:t>13 suites des maîtres</a:t>
                      </a:r>
                    </a:p>
                    <a:p>
                      <a:pPr marL="571500" marR="0" indent="-5715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3600" dirty="0">
                          <a:solidFill>
                            <a:schemeClr val="bg1">
                              <a:lumMod val="50000"/>
                            </a:schemeClr>
                          </a:solidFill>
                          <a:latin typeface="+mn-lt"/>
                        </a:rPr>
                        <a:t>12 suites de grand maître </a:t>
                      </a:r>
                    </a:p>
                    <a:p>
                      <a:pPr marL="571500" marR="0" indent="-5715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3600" dirty="0">
                          <a:solidFill>
                            <a:schemeClr val="bg1">
                              <a:lumMod val="50000"/>
                            </a:schemeClr>
                          </a:solidFill>
                          <a:latin typeface="+mn-lt"/>
                        </a:rPr>
                        <a:t>3 suites présidentielles </a:t>
                      </a: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1" name="Imagen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10" name="A1003.jpg"/>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86178" y="6664500"/>
            <a:ext cx="7383994" cy="4922662"/>
          </a:xfrm>
          <a:prstGeom prst="rect">
            <a:avLst/>
          </a:prstGeom>
          <a:ln w="12700">
            <a:miter lim="400000"/>
          </a:ln>
        </p:spPr>
      </p:pic>
      <p:pic>
        <p:nvPicPr>
          <p:cNvPr id="11" name="A1003.jpg"/>
          <p:cNvPicPr preferRelativeResize="0">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979462" y="1349375"/>
            <a:ext cx="7409793" cy="4895849"/>
          </a:xfrm>
          <a:prstGeom prst="rect">
            <a:avLst/>
          </a:prstGeom>
          <a:ln w="12700">
            <a:miter lim="400000"/>
          </a:ln>
        </p:spPr>
      </p:pic>
      <p:pic>
        <p:nvPicPr>
          <p:cNvPr id="12" name="Imagen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1701914964"/>
              </p:ext>
            </p:extLst>
          </p:nvPr>
        </p:nvGraphicFramePr>
        <p:xfrm>
          <a:off x="1388534" y="1349375"/>
          <a:ext cx="13983988" cy="8853988"/>
        </p:xfrm>
        <a:graphic>
          <a:graphicData uri="http://schemas.openxmlformats.org/drawingml/2006/table">
            <a:tbl>
              <a:tblPr firstRow="1" bandRow="1">
                <a:tableStyleId>{5940675A-B579-460E-94D1-54222C63F5DA}</a:tableStyleId>
              </a:tblPr>
              <a:tblGrid>
                <a:gridCol w="12898346">
                  <a:extLst>
                    <a:ext uri="{9D8B030D-6E8A-4147-A177-3AD203B41FA5}">
                      <a16:colId xmlns:a16="http://schemas.microsoft.com/office/drawing/2014/main" val="20000"/>
                    </a:ext>
                  </a:extLst>
                </a:gridCol>
                <a:gridCol w="1085642">
                  <a:extLst>
                    <a:ext uri="{9D8B030D-6E8A-4147-A177-3AD203B41FA5}">
                      <a16:colId xmlns:a16="http://schemas.microsoft.com/office/drawing/2014/main" val="20001"/>
                    </a:ext>
                  </a:extLst>
                </a:gridCol>
              </a:tblGrid>
              <a:tr h="1492844">
                <a:tc>
                  <a:txBody>
                    <a:bodyPr/>
                    <a:lstStyle/>
                    <a:p>
                      <a:pPr>
                        <a:lnSpc>
                          <a:spcPct val="100000"/>
                        </a:lnSpc>
                      </a:pPr>
                      <a:r>
                        <a:rPr lang="fr-CA" sz="4800" dirty="0">
                          <a:solidFill>
                            <a:schemeClr val="bg1">
                              <a:lumMod val="50000"/>
                            </a:schemeClr>
                          </a:solidFill>
                          <a:latin typeface="+mj-lt"/>
                        </a:rPr>
                        <a:t>Unités</a:t>
                      </a: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61144">
                <a:tc>
                  <a:txBody>
                    <a:bodyPr/>
                    <a:lstStyle/>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Suites </a:t>
                      </a:r>
                      <a:r>
                        <a:rPr lang="fr-CA" sz="2400" b="1" dirty="0" err="1">
                          <a:solidFill>
                            <a:schemeClr val="bg1">
                              <a:lumMod val="50000"/>
                            </a:schemeClr>
                          </a:solidFill>
                          <a:latin typeface="+mn-lt"/>
                        </a:rPr>
                        <a:t>Deluxe</a:t>
                      </a:r>
                      <a:r>
                        <a:rPr lang="fr-CA" sz="2400" b="1" dirty="0">
                          <a:solidFill>
                            <a:schemeClr val="bg1">
                              <a:lumMod val="50000"/>
                            </a:schemeClr>
                          </a:solidFill>
                          <a:latin typeface="+mn-lt"/>
                        </a:rPr>
                        <a:t> </a:t>
                      </a:r>
                      <a:br>
                        <a:rPr lang="fr-CA" sz="2400" b="1" dirty="0">
                          <a:solidFill>
                            <a:schemeClr val="bg1">
                              <a:lumMod val="50000"/>
                            </a:schemeClr>
                          </a:solidFill>
                          <a:latin typeface="+mn-lt"/>
                        </a:rPr>
                      </a:br>
                      <a:r>
                        <a:rPr lang="fr-CA" sz="2400" dirty="0">
                          <a:solidFill>
                            <a:schemeClr val="bg1">
                              <a:lumMod val="50000"/>
                            </a:schemeClr>
                          </a:solidFill>
                          <a:latin typeface="+mn-lt"/>
                        </a:rPr>
                        <a:t>Équipées d’un lit </a:t>
                      </a:r>
                      <a:r>
                        <a:rPr lang="fr-CA" sz="2400" dirty="0" err="1">
                          <a:solidFill>
                            <a:schemeClr val="bg1">
                              <a:lumMod val="50000"/>
                            </a:schemeClr>
                          </a:solidFill>
                          <a:latin typeface="+mn-lt"/>
                        </a:rPr>
                        <a:t>king</a:t>
                      </a:r>
                      <a:r>
                        <a:rPr lang="fr-CA" sz="2400" dirty="0">
                          <a:solidFill>
                            <a:schemeClr val="bg1">
                              <a:lumMod val="50000"/>
                            </a:schemeClr>
                          </a:solidFill>
                          <a:latin typeface="+mn-lt"/>
                        </a:rPr>
                        <a:t> ou de deux lits doubles, d’une salle de bain complète, d’un salon avec </a:t>
                      </a:r>
                      <a:r>
                        <a:rPr lang="fr-CA" sz="2400" dirty="0" err="1">
                          <a:solidFill>
                            <a:schemeClr val="bg1">
                              <a:lumMod val="50000"/>
                            </a:schemeClr>
                          </a:solidFill>
                          <a:latin typeface="+mn-lt"/>
                        </a:rPr>
                        <a:t>divan-lit</a:t>
                      </a:r>
                      <a:r>
                        <a:rPr lang="fr-CA" sz="2400" dirty="0">
                          <a:solidFill>
                            <a:schemeClr val="bg1">
                              <a:lumMod val="50000"/>
                            </a:schemeClr>
                          </a:solidFill>
                          <a:latin typeface="+mn-lt"/>
                        </a:rPr>
                        <a:t> et d’un balcon donnant sur les jardins, les piscines et/ou l'océan. </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Suites familiales</a:t>
                      </a:r>
                      <a:br>
                        <a:rPr lang="fr-CA" sz="2400" b="1" dirty="0">
                          <a:solidFill>
                            <a:schemeClr val="bg1">
                              <a:lumMod val="50000"/>
                            </a:schemeClr>
                          </a:solidFill>
                          <a:latin typeface="+mn-lt"/>
                        </a:rPr>
                      </a:br>
                      <a:r>
                        <a:rPr lang="fr-CA" sz="2400" dirty="0">
                          <a:solidFill>
                            <a:schemeClr val="bg1">
                              <a:lumMod val="50000"/>
                            </a:schemeClr>
                          </a:solidFill>
                          <a:latin typeface="+mn-lt"/>
                        </a:rPr>
                        <a:t>Équipées d’un lit </a:t>
                      </a:r>
                      <a:r>
                        <a:rPr lang="fr-CA" sz="2400" dirty="0" err="1">
                          <a:solidFill>
                            <a:schemeClr val="bg1">
                              <a:lumMod val="50000"/>
                            </a:schemeClr>
                          </a:solidFill>
                          <a:latin typeface="+mn-lt"/>
                        </a:rPr>
                        <a:t>king</a:t>
                      </a:r>
                      <a:r>
                        <a:rPr lang="fr-CA" sz="2400" dirty="0">
                          <a:solidFill>
                            <a:schemeClr val="bg1">
                              <a:lumMod val="50000"/>
                            </a:schemeClr>
                          </a:solidFill>
                          <a:latin typeface="+mn-lt"/>
                        </a:rPr>
                        <a:t> ou de deux lits simples (ou d’un lit </a:t>
                      </a:r>
                      <a:r>
                        <a:rPr lang="fr-CA" sz="2400" dirty="0" err="1">
                          <a:solidFill>
                            <a:schemeClr val="bg1">
                              <a:lumMod val="50000"/>
                            </a:schemeClr>
                          </a:solidFill>
                          <a:latin typeface="+mn-lt"/>
                        </a:rPr>
                        <a:t>king</a:t>
                      </a:r>
                      <a:r>
                        <a:rPr lang="fr-CA" sz="2400" dirty="0">
                          <a:solidFill>
                            <a:schemeClr val="bg1">
                              <a:lumMod val="50000"/>
                            </a:schemeClr>
                          </a:solidFill>
                          <a:latin typeface="+mn-lt"/>
                        </a:rPr>
                        <a:t>), de deux salles de bain complètes et d’un balcon donnant sur les jardins, les piscines et/ou l'océan. </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Suites de maître</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Équipées d’un lit </a:t>
                      </a:r>
                      <a:r>
                        <a:rPr lang="fr-CA" sz="2400" dirty="0" err="1">
                          <a:solidFill>
                            <a:schemeClr val="bg1">
                              <a:lumMod val="50000"/>
                            </a:schemeClr>
                          </a:solidFill>
                          <a:latin typeface="+mn-lt"/>
                        </a:rPr>
                        <a:t>king</a:t>
                      </a:r>
                      <a:r>
                        <a:rPr lang="fr-CA" sz="2400" dirty="0">
                          <a:solidFill>
                            <a:schemeClr val="bg1">
                              <a:lumMod val="50000"/>
                            </a:schemeClr>
                          </a:solidFill>
                          <a:latin typeface="+mn-lt"/>
                        </a:rPr>
                        <a:t>, d’une grande salle de bain complète avec baignoire </a:t>
                      </a:r>
                      <a:r>
                        <a:rPr lang="fr-CA" sz="2400" dirty="0" err="1">
                          <a:solidFill>
                            <a:schemeClr val="bg1">
                              <a:lumMod val="50000"/>
                            </a:schemeClr>
                          </a:solidFill>
                          <a:latin typeface="+mn-lt"/>
                        </a:rPr>
                        <a:t>hydromassante</a:t>
                      </a:r>
                      <a:r>
                        <a:rPr lang="fr-CA" sz="2400" dirty="0">
                          <a:solidFill>
                            <a:schemeClr val="bg1">
                              <a:lumMod val="50000"/>
                            </a:schemeClr>
                          </a:solidFill>
                          <a:latin typeface="+mn-lt"/>
                        </a:rPr>
                        <a:t>, d’une demi-salle de bain, d’un grand</a:t>
                      </a:r>
                      <a:r>
                        <a:rPr lang="fr-CA" sz="2400" baseline="0" dirty="0">
                          <a:solidFill>
                            <a:schemeClr val="bg1">
                              <a:lumMod val="50000"/>
                            </a:schemeClr>
                          </a:solidFill>
                          <a:latin typeface="+mn-lt"/>
                        </a:rPr>
                        <a:t> salon </a:t>
                      </a:r>
                      <a:r>
                        <a:rPr lang="fr-CA" sz="2400" dirty="0">
                          <a:solidFill>
                            <a:schemeClr val="bg1">
                              <a:lumMod val="50000"/>
                            </a:schemeClr>
                          </a:solidFill>
                          <a:latin typeface="+mn-lt"/>
                        </a:rPr>
                        <a:t>et d’une terrasse avec vue directe sur l'océan. </a:t>
                      </a:r>
                      <a:br>
                        <a:rPr lang="fr-CA" sz="2400" dirty="0">
                          <a:solidFill>
                            <a:schemeClr val="bg1">
                              <a:lumMod val="50000"/>
                            </a:schemeClr>
                          </a:solidFill>
                          <a:latin typeface="+mn-lt"/>
                        </a:rPr>
                      </a:br>
                      <a:r>
                        <a:rPr lang="fr-CA" sz="2400" dirty="0">
                          <a:solidFill>
                            <a:schemeClr val="bg1">
                              <a:lumMod val="50000"/>
                            </a:schemeClr>
                          </a:solidFill>
                          <a:latin typeface="+mn-lt"/>
                        </a:rPr>
                        <a:t>Les clients de ces unités bénéficient en outre des privilèges Premium </a:t>
                      </a:r>
                      <a:r>
                        <a:rPr lang="fr-CA" sz="2400" dirty="0" err="1">
                          <a:solidFill>
                            <a:schemeClr val="bg1">
                              <a:lumMod val="50000"/>
                            </a:schemeClr>
                          </a:solidFill>
                          <a:latin typeface="+mn-lt"/>
                        </a:rPr>
                        <a:t>Level</a:t>
                      </a:r>
                      <a:r>
                        <a:rPr lang="fr-CA" sz="2400" dirty="0">
                          <a:solidFill>
                            <a:schemeClr val="bg1">
                              <a:lumMod val="50000"/>
                            </a:schemeClr>
                          </a:solidFill>
                          <a:latin typeface="+mn-lt"/>
                        </a:rPr>
                        <a:t>. </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dirty="0">
                        <a:solidFill>
                          <a:schemeClr val="bg1">
                            <a:lumMod val="50000"/>
                          </a:schemeClr>
                        </a:solidFill>
                        <a:latin typeface="+mn-lt"/>
                      </a:endParaRP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4" name="Imagen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spTree>
    <p:extLst>
      <p:ext uri="{BB962C8B-B14F-4D97-AF65-F5344CB8AC3E}">
        <p14:creationId xmlns:p14="http://schemas.microsoft.com/office/powerpoint/2010/main" val="74603183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10" name="A1003.jpg"/>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86178" y="6665115"/>
            <a:ext cx="7383994" cy="4921432"/>
          </a:xfrm>
          <a:prstGeom prst="rect">
            <a:avLst/>
          </a:prstGeom>
          <a:ln w="12700">
            <a:miter lim="400000"/>
          </a:ln>
        </p:spPr>
      </p:pic>
      <p:pic>
        <p:nvPicPr>
          <p:cNvPr id="11" name="A1003.jpg"/>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72352" y="1332892"/>
            <a:ext cx="7411647" cy="4941098"/>
          </a:xfrm>
          <a:prstGeom prst="rect">
            <a:avLst/>
          </a:prstGeom>
          <a:ln w="12700">
            <a:miter lim="400000"/>
          </a:ln>
        </p:spPr>
      </p:pic>
      <p:pic>
        <p:nvPicPr>
          <p:cNvPr id="12" name="Imagen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1626000640"/>
              </p:ext>
            </p:extLst>
          </p:nvPr>
        </p:nvGraphicFramePr>
        <p:xfrm>
          <a:off x="1388534" y="1349375"/>
          <a:ext cx="13983988" cy="8853988"/>
        </p:xfrm>
        <a:graphic>
          <a:graphicData uri="http://schemas.openxmlformats.org/drawingml/2006/table">
            <a:tbl>
              <a:tblPr firstRow="1" bandRow="1">
                <a:tableStyleId>{5940675A-B579-460E-94D1-54222C63F5DA}</a:tableStyleId>
              </a:tblPr>
              <a:tblGrid>
                <a:gridCol w="12898346">
                  <a:extLst>
                    <a:ext uri="{9D8B030D-6E8A-4147-A177-3AD203B41FA5}">
                      <a16:colId xmlns:a16="http://schemas.microsoft.com/office/drawing/2014/main" val="20000"/>
                    </a:ext>
                  </a:extLst>
                </a:gridCol>
                <a:gridCol w="1085642">
                  <a:extLst>
                    <a:ext uri="{9D8B030D-6E8A-4147-A177-3AD203B41FA5}">
                      <a16:colId xmlns:a16="http://schemas.microsoft.com/office/drawing/2014/main" val="20001"/>
                    </a:ext>
                  </a:extLst>
                </a:gridCol>
              </a:tblGrid>
              <a:tr h="1492844">
                <a:tc>
                  <a:txBody>
                    <a:bodyPr/>
                    <a:lstStyle/>
                    <a:p>
                      <a:pPr>
                        <a:lnSpc>
                          <a:spcPct val="100000"/>
                        </a:lnSpc>
                      </a:pPr>
                      <a:r>
                        <a:rPr lang="fr-CA" sz="4800" dirty="0">
                          <a:solidFill>
                            <a:schemeClr val="bg1">
                              <a:lumMod val="50000"/>
                            </a:schemeClr>
                          </a:solidFill>
                          <a:latin typeface="+mj-lt"/>
                        </a:rPr>
                        <a:t>Unités</a:t>
                      </a: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61144">
                <a:tc>
                  <a:txBody>
                    <a:bodyPr/>
                    <a:lstStyle/>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Suites de grand maître</a:t>
                      </a:r>
                      <a:br>
                        <a:rPr lang="fr-CA" sz="2400" b="1" dirty="0">
                          <a:solidFill>
                            <a:schemeClr val="bg1">
                              <a:lumMod val="50000"/>
                            </a:schemeClr>
                          </a:solidFill>
                          <a:latin typeface="+mn-lt"/>
                        </a:rPr>
                      </a:br>
                      <a:r>
                        <a:rPr lang="fr-CA" sz="2400" dirty="0">
                          <a:solidFill>
                            <a:schemeClr val="bg1">
                              <a:lumMod val="50000"/>
                            </a:schemeClr>
                          </a:solidFill>
                          <a:latin typeface="+mn-lt"/>
                        </a:rPr>
                        <a:t>Équipées d’un lit </a:t>
                      </a:r>
                      <a:r>
                        <a:rPr lang="fr-CA" sz="2400" dirty="0" err="1">
                          <a:solidFill>
                            <a:schemeClr val="bg1">
                              <a:lumMod val="50000"/>
                            </a:schemeClr>
                          </a:solidFill>
                          <a:latin typeface="+mn-lt"/>
                        </a:rPr>
                        <a:t>king</a:t>
                      </a:r>
                      <a:r>
                        <a:rPr lang="fr-CA" sz="2400" dirty="0">
                          <a:solidFill>
                            <a:schemeClr val="bg1">
                              <a:lumMod val="50000"/>
                            </a:schemeClr>
                          </a:solidFill>
                          <a:latin typeface="+mn-lt"/>
                        </a:rPr>
                        <a:t>, d’une grande salle de bain complète avec baignoire </a:t>
                      </a:r>
                      <a:r>
                        <a:rPr lang="fr-CA" sz="2400" dirty="0" err="1">
                          <a:solidFill>
                            <a:schemeClr val="bg1">
                              <a:lumMod val="50000"/>
                            </a:schemeClr>
                          </a:solidFill>
                          <a:latin typeface="+mn-lt"/>
                        </a:rPr>
                        <a:t>hydromassante</a:t>
                      </a:r>
                      <a:r>
                        <a:rPr lang="fr-CA" sz="2400" dirty="0">
                          <a:solidFill>
                            <a:schemeClr val="bg1">
                              <a:lumMod val="50000"/>
                            </a:schemeClr>
                          </a:solidFill>
                          <a:latin typeface="+mn-lt"/>
                        </a:rPr>
                        <a:t>, d’une salle</a:t>
                      </a:r>
                      <a:r>
                        <a:rPr lang="fr-CA" sz="2400" baseline="0" dirty="0">
                          <a:solidFill>
                            <a:schemeClr val="bg1">
                              <a:lumMod val="50000"/>
                            </a:schemeClr>
                          </a:solidFill>
                          <a:latin typeface="+mn-lt"/>
                        </a:rPr>
                        <a:t> d’eau</a:t>
                      </a:r>
                      <a:r>
                        <a:rPr lang="fr-CA" sz="2400" dirty="0">
                          <a:solidFill>
                            <a:schemeClr val="bg1">
                              <a:lumMod val="50000"/>
                            </a:schemeClr>
                          </a:solidFill>
                          <a:latin typeface="+mn-lt"/>
                        </a:rPr>
                        <a:t>, d’une grande salle de séjour, d’un coin repas et d’une terrasse avec vue directe sur l'océan. </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ea typeface="Helvetica"/>
                          <a:cs typeface="Helvetica"/>
                          <a:sym typeface="Helvetica"/>
                        </a:rPr>
                        <a:t>Les clients de ces unités bénéficient en outre des privilèges Premium </a:t>
                      </a:r>
                      <a:r>
                        <a:rPr lang="fr-CA" sz="2400" dirty="0" err="1">
                          <a:solidFill>
                            <a:schemeClr val="bg1">
                              <a:lumMod val="50000"/>
                            </a:schemeClr>
                          </a:solidFill>
                          <a:latin typeface="+mn-lt"/>
                          <a:ea typeface="Helvetica"/>
                          <a:cs typeface="Helvetica"/>
                          <a:sym typeface="Helvetica"/>
                        </a:rPr>
                        <a:t>Level</a:t>
                      </a:r>
                      <a:r>
                        <a:rPr lang="fr-CA" sz="2400" dirty="0">
                          <a:solidFill>
                            <a:schemeClr val="bg1">
                              <a:lumMod val="50000"/>
                            </a:schemeClr>
                          </a:solidFill>
                          <a:latin typeface="+mn-lt"/>
                          <a:ea typeface="Helvetica"/>
                          <a:cs typeface="Helvetica"/>
                          <a:sym typeface="Helvetica"/>
                        </a:rPr>
                        <a:t>. </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Suites présidentielles</a:t>
                      </a:r>
                      <a:br>
                        <a:rPr lang="fr-CA" sz="2400" b="1" dirty="0">
                          <a:solidFill>
                            <a:schemeClr val="bg1">
                              <a:lumMod val="50000"/>
                            </a:schemeClr>
                          </a:solidFill>
                          <a:latin typeface="+mn-lt"/>
                        </a:rPr>
                      </a:br>
                      <a:r>
                        <a:rPr lang="fr-CA" sz="2400" dirty="0">
                          <a:solidFill>
                            <a:schemeClr val="bg1">
                              <a:lumMod val="50000"/>
                            </a:schemeClr>
                          </a:solidFill>
                          <a:latin typeface="+mn-lt"/>
                        </a:rPr>
                        <a:t>Équipées d’un lit </a:t>
                      </a:r>
                      <a:r>
                        <a:rPr lang="fr-CA" sz="2400" dirty="0" err="1">
                          <a:solidFill>
                            <a:schemeClr val="bg1">
                              <a:lumMod val="50000"/>
                            </a:schemeClr>
                          </a:solidFill>
                          <a:latin typeface="+mn-lt"/>
                        </a:rPr>
                        <a:t>king</a:t>
                      </a:r>
                      <a:r>
                        <a:rPr lang="fr-CA" sz="2400" dirty="0">
                          <a:solidFill>
                            <a:schemeClr val="bg1">
                              <a:lumMod val="50000"/>
                            </a:schemeClr>
                          </a:solidFill>
                          <a:latin typeface="+mn-lt"/>
                        </a:rPr>
                        <a:t> et de deux lits simples, d’un bain </a:t>
                      </a:r>
                      <a:r>
                        <a:rPr lang="fr-CA" sz="2400" dirty="0" err="1">
                          <a:solidFill>
                            <a:schemeClr val="bg1">
                              <a:lumMod val="50000"/>
                            </a:schemeClr>
                          </a:solidFill>
                          <a:latin typeface="+mn-lt"/>
                        </a:rPr>
                        <a:t>hydromassant</a:t>
                      </a:r>
                      <a:r>
                        <a:rPr lang="fr-CA" sz="2400" dirty="0">
                          <a:solidFill>
                            <a:schemeClr val="bg1">
                              <a:lumMod val="50000"/>
                            </a:schemeClr>
                          </a:solidFill>
                          <a:latin typeface="+mn-lt"/>
                        </a:rPr>
                        <a:t>, de deux salles de bain complètes, de deux grands salons, d’une</a:t>
                      </a:r>
                      <a:r>
                        <a:rPr lang="fr-CA" sz="2400" baseline="0" dirty="0">
                          <a:solidFill>
                            <a:schemeClr val="bg1">
                              <a:lumMod val="50000"/>
                            </a:schemeClr>
                          </a:solidFill>
                          <a:latin typeface="+mn-lt"/>
                        </a:rPr>
                        <a:t> salle à manger </a:t>
                      </a:r>
                      <a:r>
                        <a:rPr lang="fr-CA" sz="2400" dirty="0">
                          <a:solidFill>
                            <a:schemeClr val="bg1">
                              <a:lumMod val="50000"/>
                            </a:schemeClr>
                          </a:solidFill>
                          <a:latin typeface="+mn-lt"/>
                        </a:rPr>
                        <a:t>et d’une terrasse avec vue directe sur l'océan. </a:t>
                      </a:r>
                      <a:br>
                        <a:rPr lang="fr-CA" sz="2400" dirty="0">
                          <a:solidFill>
                            <a:schemeClr val="bg1">
                              <a:lumMod val="50000"/>
                            </a:schemeClr>
                          </a:solidFill>
                          <a:latin typeface="+mn-lt"/>
                        </a:rPr>
                      </a:br>
                      <a:r>
                        <a:rPr lang="fr-CA" sz="2400" dirty="0">
                          <a:solidFill>
                            <a:schemeClr val="bg1">
                              <a:lumMod val="50000"/>
                            </a:schemeClr>
                          </a:solidFill>
                          <a:latin typeface="+mn-lt"/>
                        </a:rPr>
                        <a:t>Les clients de ces unités bénéficient des privilèges Premium </a:t>
                      </a:r>
                      <a:r>
                        <a:rPr lang="fr-CA" sz="2400" dirty="0" err="1">
                          <a:solidFill>
                            <a:schemeClr val="bg1">
                              <a:lumMod val="50000"/>
                            </a:schemeClr>
                          </a:solidFill>
                          <a:latin typeface="+mn-lt"/>
                        </a:rPr>
                        <a:t>Level</a:t>
                      </a:r>
                      <a:r>
                        <a:rPr lang="fr-CA" sz="2400" dirty="0">
                          <a:solidFill>
                            <a:schemeClr val="bg1">
                              <a:lumMod val="50000"/>
                            </a:schemeClr>
                          </a:solidFill>
                          <a:latin typeface="+mn-lt"/>
                        </a:rPr>
                        <a:t>. </a:t>
                      </a: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4" name="Imagen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spTree>
    <p:extLst>
      <p:ext uri="{BB962C8B-B14F-4D97-AF65-F5344CB8AC3E}">
        <p14:creationId xmlns:p14="http://schemas.microsoft.com/office/powerpoint/2010/main" val="33292723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3611966435"/>
              </p:ext>
            </p:extLst>
          </p:nvPr>
        </p:nvGraphicFramePr>
        <p:xfrm>
          <a:off x="1388534" y="1349374"/>
          <a:ext cx="7630848" cy="10228258"/>
        </p:xfrm>
        <a:graphic>
          <a:graphicData uri="http://schemas.openxmlformats.org/drawingml/2006/table">
            <a:tbl>
              <a:tblPr firstRow="1" bandRow="1">
                <a:tableStyleId>{5940675A-B579-460E-94D1-54222C63F5DA}</a:tableStyleId>
              </a:tblPr>
              <a:tblGrid>
                <a:gridCol w="7038430">
                  <a:extLst>
                    <a:ext uri="{9D8B030D-6E8A-4147-A177-3AD203B41FA5}">
                      <a16:colId xmlns:a16="http://schemas.microsoft.com/office/drawing/2014/main" val="20000"/>
                    </a:ext>
                  </a:extLst>
                </a:gridCol>
                <a:gridCol w="592418">
                  <a:extLst>
                    <a:ext uri="{9D8B030D-6E8A-4147-A177-3AD203B41FA5}">
                      <a16:colId xmlns:a16="http://schemas.microsoft.com/office/drawing/2014/main" val="20001"/>
                    </a:ext>
                  </a:extLst>
                </a:gridCol>
              </a:tblGrid>
              <a:tr h="1451520">
                <a:tc>
                  <a:txBody>
                    <a:bodyPr/>
                    <a:lstStyle/>
                    <a:p>
                      <a:pPr>
                        <a:lnSpc>
                          <a:spcPct val="100000"/>
                        </a:lnSpc>
                      </a:pPr>
                      <a:r>
                        <a:rPr lang="fr-CA" sz="4800" dirty="0">
                          <a:solidFill>
                            <a:schemeClr val="bg1">
                              <a:lumMod val="50000"/>
                            </a:schemeClr>
                          </a:solidFill>
                          <a:latin typeface="+mj-lt"/>
                        </a:rPr>
                        <a:t>Unités</a:t>
                      </a: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746258">
                <a:tc>
                  <a:txBody>
                    <a:bodyPr/>
                    <a:lstStyle/>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Toutes les unités possèdent les installations et services suivants </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Terrasse ou balcon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Climatisation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Télévision en couleur par satellite avec télécommande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Téléphone avec boîte vocale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Radio-réveil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Robes de chambre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Sèche-cheveux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Cafetière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Ventilateur au plafond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Minibar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Coffre-fort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Fer et planche à repasser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Prises électriques 110 volts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Accès à l’internet (avec supplément)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Miroir-loupe  </a:t>
                      </a: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1" name="Imagen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2670783260"/>
              </p:ext>
            </p:extLst>
          </p:nvPr>
        </p:nvGraphicFramePr>
        <p:xfrm>
          <a:off x="7673720" y="1353615"/>
          <a:ext cx="7630848" cy="10197778"/>
        </p:xfrm>
        <a:graphic>
          <a:graphicData uri="http://schemas.openxmlformats.org/drawingml/2006/table">
            <a:tbl>
              <a:tblPr firstRow="1" bandRow="1">
                <a:tableStyleId>{5940675A-B579-460E-94D1-54222C63F5DA}</a:tableStyleId>
              </a:tblPr>
              <a:tblGrid>
                <a:gridCol w="7038430">
                  <a:extLst>
                    <a:ext uri="{9D8B030D-6E8A-4147-A177-3AD203B41FA5}">
                      <a16:colId xmlns:a16="http://schemas.microsoft.com/office/drawing/2014/main" val="20000"/>
                    </a:ext>
                  </a:extLst>
                </a:gridCol>
                <a:gridCol w="592418">
                  <a:extLst>
                    <a:ext uri="{9D8B030D-6E8A-4147-A177-3AD203B41FA5}">
                      <a16:colId xmlns:a16="http://schemas.microsoft.com/office/drawing/2014/main" val="20001"/>
                    </a:ext>
                  </a:extLst>
                </a:gridCol>
              </a:tblGrid>
              <a:tr h="1451520">
                <a:tc>
                  <a:txBody>
                    <a:bodyPr/>
                    <a:lstStyle/>
                    <a:p>
                      <a:pPr algn="l" rtl="0">
                        <a:lnSpc>
                          <a:spcPct val="100000"/>
                        </a:lnSpc>
                      </a:pPr>
                      <a:endParaRPr lang="es-ES_tradnl" sz="4800" dirty="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746258">
                <a:tc>
                  <a:txBody>
                    <a:bodyPr/>
                    <a:lstStyle/>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Sur demande (sans frais supplémentaires, en fonction des disponibilités) </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Lit supplémentaire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Lit pour enfant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Unité adaptée aux personnes à mobilité réduite </a:t>
                      </a: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2" name="A1003.jpg"/>
          <p:cNvPicPr preferRelativeResize="0">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979900" y="1355834"/>
            <a:ext cx="7404100" cy="10231821"/>
          </a:xfrm>
          <a:prstGeom prst="rect">
            <a:avLst/>
          </a:prstGeom>
          <a:ln w="12700">
            <a:miter lim="400000"/>
          </a:ln>
        </p:spPr>
      </p:pic>
    </p:spTree>
    <p:extLst>
      <p:ext uri="{BB962C8B-B14F-4D97-AF65-F5344CB8AC3E}">
        <p14:creationId xmlns:p14="http://schemas.microsoft.com/office/powerpoint/2010/main" val="118506617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11" name="A1003.jpg"/>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86345" y="1349375"/>
            <a:ext cx="15387145" cy="10197776"/>
          </a:xfrm>
          <a:prstGeom prst="rect">
            <a:avLst/>
          </a:prstGeom>
          <a:ln w="12700">
            <a:miter lim="400000"/>
          </a:ln>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graphicFrame>
        <p:nvGraphicFramePr>
          <p:cNvPr id="29" name="Tabla 28"/>
          <p:cNvGraphicFramePr>
            <a:graphicFrameLocks noGrp="1"/>
          </p:cNvGraphicFramePr>
          <p:nvPr>
            <p:extLst>
              <p:ext uri="{D42A27DB-BD31-4B8C-83A1-F6EECF244321}">
                <p14:modId xmlns:p14="http://schemas.microsoft.com/office/powerpoint/2010/main" val="787377763"/>
              </p:ext>
            </p:extLst>
          </p:nvPr>
        </p:nvGraphicFramePr>
        <p:xfrm>
          <a:off x="1388534" y="1349375"/>
          <a:ext cx="7630848" cy="10228256"/>
        </p:xfrm>
        <a:graphic>
          <a:graphicData uri="http://schemas.openxmlformats.org/drawingml/2006/table">
            <a:tbl>
              <a:tblPr firstRow="1" bandRow="1">
                <a:tableStyleId>{5940675A-B579-460E-94D1-54222C63F5DA}</a:tableStyleId>
              </a:tblPr>
              <a:tblGrid>
                <a:gridCol w="7038430">
                  <a:extLst>
                    <a:ext uri="{9D8B030D-6E8A-4147-A177-3AD203B41FA5}">
                      <a16:colId xmlns:a16="http://schemas.microsoft.com/office/drawing/2014/main" val="20000"/>
                    </a:ext>
                  </a:extLst>
                </a:gridCol>
                <a:gridCol w="592418">
                  <a:extLst>
                    <a:ext uri="{9D8B030D-6E8A-4147-A177-3AD203B41FA5}">
                      <a16:colId xmlns:a16="http://schemas.microsoft.com/office/drawing/2014/main" val="20001"/>
                    </a:ext>
                  </a:extLst>
                </a:gridCol>
              </a:tblGrid>
              <a:tr h="1451520">
                <a:tc>
                  <a:txBody>
                    <a:bodyPr/>
                    <a:lstStyle/>
                    <a:p>
                      <a:pPr>
                        <a:lnSpc>
                          <a:spcPct val="100000"/>
                        </a:lnSpc>
                      </a:pPr>
                      <a:r>
                        <a:rPr lang="fr-CA" sz="4800">
                          <a:solidFill>
                            <a:schemeClr val="bg1">
                              <a:lumMod val="50000"/>
                            </a:schemeClr>
                          </a:solidFill>
                          <a:latin typeface="+mj-lt"/>
                        </a:rPr>
                        <a:t>Premium Level</a:t>
                      </a: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746256">
                <a:tc>
                  <a:txBody>
                    <a:bodyPr/>
                    <a:lstStyle/>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3200" dirty="0">
                          <a:solidFill>
                            <a:schemeClr val="bg1">
                              <a:lumMod val="50000"/>
                            </a:schemeClr>
                          </a:solidFill>
                          <a:latin typeface="+mn-lt"/>
                        </a:rPr>
                        <a:t>Le Premium </a:t>
                      </a:r>
                      <a:r>
                        <a:rPr lang="fr-CA" sz="3200" dirty="0" err="1">
                          <a:solidFill>
                            <a:schemeClr val="bg1">
                              <a:lumMod val="50000"/>
                            </a:schemeClr>
                          </a:solidFill>
                          <a:latin typeface="+mn-lt"/>
                        </a:rPr>
                        <a:t>Level</a:t>
                      </a:r>
                      <a:r>
                        <a:rPr lang="fr-CA" sz="3200" dirty="0">
                          <a:solidFill>
                            <a:schemeClr val="bg1">
                              <a:lumMod val="50000"/>
                            </a:schemeClr>
                          </a:solidFill>
                          <a:latin typeface="+mn-lt"/>
                        </a:rPr>
                        <a:t> est un concept exclusif de services et d’installations créé pour les hôtels et complexes </a:t>
                      </a:r>
                      <a:r>
                        <a:rPr lang="fr-CA" sz="3200" dirty="0" err="1">
                          <a:solidFill>
                            <a:schemeClr val="bg1">
                              <a:lumMod val="50000"/>
                            </a:schemeClr>
                          </a:solidFill>
                          <a:latin typeface="+mn-lt"/>
                        </a:rPr>
                        <a:t>Barceló</a:t>
                      </a:r>
                      <a:r>
                        <a:rPr lang="fr-CA" sz="3200" dirty="0">
                          <a:solidFill>
                            <a:schemeClr val="bg1">
                              <a:lumMod val="50000"/>
                            </a:schemeClr>
                          </a:solidFill>
                          <a:latin typeface="+mn-lt"/>
                        </a:rPr>
                        <a:t>. </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3200" dirty="0">
                        <a:solidFill>
                          <a:schemeClr val="bg1">
                            <a:lumMod val="50000"/>
                          </a:schemeClr>
                        </a:solidFill>
                        <a:latin typeface="+mn-lt"/>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3200" dirty="0">
                          <a:solidFill>
                            <a:schemeClr val="bg1">
                              <a:lumMod val="50000"/>
                            </a:schemeClr>
                          </a:solidFill>
                          <a:latin typeface="+mn-lt"/>
                        </a:rPr>
                        <a:t>Choisir le Premium </a:t>
                      </a:r>
                      <a:r>
                        <a:rPr lang="fr-CA" sz="3200" dirty="0" err="1">
                          <a:solidFill>
                            <a:schemeClr val="bg1">
                              <a:lumMod val="50000"/>
                            </a:schemeClr>
                          </a:solidFill>
                          <a:latin typeface="+mn-lt"/>
                        </a:rPr>
                        <a:t>Level</a:t>
                      </a:r>
                      <a:r>
                        <a:rPr lang="fr-CA" sz="3200" dirty="0">
                          <a:solidFill>
                            <a:schemeClr val="bg1">
                              <a:lumMod val="50000"/>
                            </a:schemeClr>
                          </a:solidFill>
                          <a:latin typeface="+mn-lt"/>
                        </a:rPr>
                        <a:t> vous permet de dépasser vos attentes et de découvrir un monde entièrement différent dans le style </a:t>
                      </a:r>
                      <a:r>
                        <a:rPr lang="fr-CA" sz="3200" dirty="0" err="1">
                          <a:solidFill>
                            <a:schemeClr val="bg1">
                              <a:lumMod val="50000"/>
                            </a:schemeClr>
                          </a:solidFill>
                          <a:latin typeface="+mn-lt"/>
                        </a:rPr>
                        <a:t>Barceló</a:t>
                      </a:r>
                      <a:r>
                        <a:rPr lang="fr-CA" sz="3200" dirty="0">
                          <a:solidFill>
                            <a:schemeClr val="bg1">
                              <a:lumMod val="50000"/>
                            </a:schemeClr>
                          </a:solidFill>
                          <a:latin typeface="+mn-lt"/>
                        </a:rPr>
                        <a:t>. </a:t>
                      </a: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spTree>
    <p:extLst>
      <p:ext uri="{BB962C8B-B14F-4D97-AF65-F5344CB8AC3E}">
        <p14:creationId xmlns:p14="http://schemas.microsoft.com/office/powerpoint/2010/main" val="27896078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12" name="Imagen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1256918648"/>
              </p:ext>
            </p:extLst>
          </p:nvPr>
        </p:nvGraphicFramePr>
        <p:xfrm>
          <a:off x="1388533" y="1349375"/>
          <a:ext cx="15569991" cy="9543282"/>
        </p:xfrm>
        <a:graphic>
          <a:graphicData uri="http://schemas.openxmlformats.org/drawingml/2006/table">
            <a:tbl>
              <a:tblPr firstRow="1" bandRow="1">
                <a:tableStyleId>{5940675A-B579-460E-94D1-54222C63F5DA}</a:tableStyleId>
              </a:tblPr>
              <a:tblGrid>
                <a:gridCol w="14361220">
                  <a:extLst>
                    <a:ext uri="{9D8B030D-6E8A-4147-A177-3AD203B41FA5}">
                      <a16:colId xmlns:a16="http://schemas.microsoft.com/office/drawing/2014/main" val="20000"/>
                    </a:ext>
                  </a:extLst>
                </a:gridCol>
                <a:gridCol w="1208771">
                  <a:extLst>
                    <a:ext uri="{9D8B030D-6E8A-4147-A177-3AD203B41FA5}">
                      <a16:colId xmlns:a16="http://schemas.microsoft.com/office/drawing/2014/main" val="20001"/>
                    </a:ext>
                  </a:extLst>
                </a:gridCol>
              </a:tblGrid>
              <a:tr h="1492844">
                <a:tc>
                  <a:txBody>
                    <a:bodyPr/>
                    <a:lstStyle/>
                    <a:p>
                      <a:pPr>
                        <a:lnSpc>
                          <a:spcPct val="100000"/>
                        </a:lnSpc>
                      </a:pPr>
                      <a:r>
                        <a:rPr lang="fr-CA" sz="4800" dirty="0">
                          <a:solidFill>
                            <a:schemeClr val="bg1">
                              <a:lumMod val="50000"/>
                            </a:schemeClr>
                          </a:solidFill>
                          <a:latin typeface="+mj-lt"/>
                        </a:rPr>
                        <a:t>Premium </a:t>
                      </a:r>
                      <a:r>
                        <a:rPr lang="fr-CA" sz="4800" dirty="0" err="1">
                          <a:solidFill>
                            <a:schemeClr val="bg1">
                              <a:lumMod val="50000"/>
                            </a:schemeClr>
                          </a:solidFill>
                          <a:latin typeface="+mj-lt"/>
                        </a:rPr>
                        <a:t>Level</a:t>
                      </a:r>
                      <a:endParaRPr lang="fr-CA" sz="4800" dirty="0">
                        <a:solidFill>
                          <a:schemeClr val="bg1">
                            <a:lumMod val="50000"/>
                          </a:schemeClr>
                        </a:solidFill>
                        <a:latin typeface="+mj-lt"/>
                      </a:endParaRP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035200">
                <a:tc>
                  <a:txBody>
                    <a:bodyPr/>
                    <a:lstStyle/>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r>
                        <a:rPr lang="fr-CA" sz="2400" b="1" dirty="0">
                          <a:solidFill>
                            <a:schemeClr val="bg1">
                              <a:lumMod val="50000"/>
                            </a:schemeClr>
                          </a:solidFill>
                          <a:latin typeface="+mn-lt"/>
                        </a:rPr>
                        <a:t>Avantages et installations inclus </a:t>
                      </a:r>
                    </a:p>
                    <a:p>
                      <a:pPr marL="0" marR="0" indent="0" algn="l" defTabSz="457200" rtl="0" eaLnBrk="1" fontAlgn="auto" latinLnBrk="0" hangingPunct="1">
                        <a:lnSpc>
                          <a:spcPct val="100000"/>
                        </a:lnSpc>
                        <a:spcBef>
                          <a:spcPts val="0"/>
                        </a:spcBef>
                        <a:spcAft>
                          <a:spcPts val="0"/>
                        </a:spcAft>
                        <a:buClrTx/>
                        <a:buSzTx/>
                        <a:buFont typeface="Arial" charset="0"/>
                        <a:buNone/>
                        <a:tabLst/>
                        <a:defRPr sz="2200">
                          <a:solidFill>
                            <a:srgbClr val="956C5A"/>
                          </a:solidFill>
                          <a:latin typeface="Helvetica"/>
                          <a:ea typeface="Helvetica"/>
                          <a:cs typeface="Helvetica"/>
                          <a:sym typeface="Helvetica"/>
                        </a:defRPr>
                      </a:pPr>
                      <a:endParaRPr lang="es-ES_tradnl" sz="2400" b="1" dirty="0">
                        <a:solidFill>
                          <a:schemeClr val="bg1">
                            <a:lumMod val="50000"/>
                          </a:schemeClr>
                        </a:solidFill>
                        <a:latin typeface="+mn-lt"/>
                      </a:endParaRP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Arrivée et départ privés dans l’espace exclusif Premium </a:t>
                      </a:r>
                      <a:r>
                        <a:rPr lang="fr-CA" sz="2400" b="0" dirty="0" err="1">
                          <a:solidFill>
                            <a:schemeClr val="bg1">
                              <a:lumMod val="50000"/>
                            </a:schemeClr>
                          </a:solidFill>
                          <a:latin typeface="+mn-lt"/>
                        </a:rPr>
                        <a:t>Level</a:t>
                      </a:r>
                      <a:r>
                        <a:rPr lang="fr-CA" sz="2400" b="0" dirty="0">
                          <a:solidFill>
                            <a:schemeClr val="bg1">
                              <a:lumMod val="50000"/>
                            </a:schemeClr>
                          </a:solidFill>
                          <a:latin typeface="+mn-lt"/>
                        </a:rPr>
                        <a: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Service de concierge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Vue sur l'océan depuis les meilleures unités du Premium </a:t>
                      </a:r>
                      <a:r>
                        <a:rPr lang="fr-CA" sz="2400" b="0" dirty="0" err="1">
                          <a:solidFill>
                            <a:schemeClr val="bg1">
                              <a:lumMod val="50000"/>
                            </a:schemeClr>
                          </a:solidFill>
                          <a:latin typeface="+mn-lt"/>
                        </a:rPr>
                        <a:t>Level</a:t>
                      </a:r>
                      <a:r>
                        <a:rPr lang="fr-CA" sz="2400" b="0" dirty="0">
                          <a:solidFill>
                            <a:schemeClr val="bg1">
                              <a:lumMod val="50000"/>
                            </a:schemeClr>
                          </a:solidFill>
                          <a:latin typeface="+mn-lt"/>
                        </a:rPr>
                        <a: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ea typeface="Helvetica"/>
                          <a:cs typeface="Helvetica"/>
                          <a:sym typeface="Helvetica"/>
                        </a:rPr>
                        <a:t>Bouteille de tequila et petits fours à l’arrivée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Serviettes de piscine dans la chambre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Articles de toilette premium dans la chambre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Service de préparation de la chambre pour la nuit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Réservations prioritaires dans les restaurants à la carte (réservations illimitées; selon les disponibilités)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ea typeface="Helvetica"/>
                          <a:cs typeface="Helvetica"/>
                          <a:sym typeface="Helvetica"/>
                        </a:rPr>
                        <a:t>Salon Premium </a:t>
                      </a:r>
                      <a:r>
                        <a:rPr lang="fr-CA" sz="2400" b="0" dirty="0" err="1">
                          <a:solidFill>
                            <a:schemeClr val="bg1">
                              <a:lumMod val="50000"/>
                            </a:schemeClr>
                          </a:solidFill>
                          <a:latin typeface="+mn-lt"/>
                          <a:ea typeface="Helvetica"/>
                          <a:cs typeface="Helvetica"/>
                          <a:sym typeface="Helvetica"/>
                        </a:rPr>
                        <a:t>Level</a:t>
                      </a:r>
                      <a:r>
                        <a:rPr lang="fr-CA" sz="2400" b="0" dirty="0">
                          <a:solidFill>
                            <a:schemeClr val="bg1">
                              <a:lumMod val="50000"/>
                            </a:schemeClr>
                          </a:solidFill>
                          <a:latin typeface="+mn-lt"/>
                          <a:ea typeface="Helvetica"/>
                          <a:cs typeface="Helvetica"/>
                          <a:sym typeface="Helvetica"/>
                        </a:rPr>
                        <a:t> exclusif offrant comptoir de boissons internationales, </a:t>
                      </a:r>
                      <a:r>
                        <a:rPr lang="fr-CA" sz="2400" b="0" dirty="0" err="1">
                          <a:solidFill>
                            <a:schemeClr val="bg1">
                              <a:lumMod val="50000"/>
                            </a:schemeClr>
                          </a:solidFill>
                          <a:latin typeface="+mn-lt"/>
                          <a:ea typeface="Helvetica"/>
                          <a:cs typeface="Helvetica"/>
                          <a:sym typeface="Helvetica"/>
                        </a:rPr>
                        <a:t>hors-d’œuvres</a:t>
                      </a:r>
                      <a:r>
                        <a:rPr lang="fr-CA" sz="2400" b="0" dirty="0">
                          <a:solidFill>
                            <a:schemeClr val="bg1">
                              <a:lumMod val="50000"/>
                            </a:schemeClr>
                          </a:solidFill>
                          <a:latin typeface="+mn-lt"/>
                          <a:ea typeface="Helvetica"/>
                          <a:cs typeface="Helvetica"/>
                          <a:sym typeface="Helvetica"/>
                        </a:rPr>
                        <a:t>, déjeuner continental, tables de jeu, livres, accès à l’internet gratuit (de 07h00 à 23h00)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Appels locaux gratuits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Accès à l’internet gratuit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Service de buanderie express (avec supplément)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20 % de remise sur les services du Spa et institut de beauté (des restrictions s’appliquent)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Visite gratuite de la ville de </a:t>
                      </a:r>
                      <a:r>
                        <a:rPr lang="fr-CA" sz="2400" b="0" dirty="0" err="1">
                          <a:solidFill>
                            <a:schemeClr val="bg1">
                              <a:lumMod val="50000"/>
                            </a:schemeClr>
                          </a:solidFill>
                          <a:latin typeface="+mn-lt"/>
                        </a:rPr>
                        <a:t>Puerto</a:t>
                      </a:r>
                      <a:r>
                        <a:rPr lang="fr-CA" sz="2400" b="0" dirty="0">
                          <a:solidFill>
                            <a:schemeClr val="bg1">
                              <a:lumMod val="50000"/>
                            </a:schemeClr>
                          </a:solidFill>
                          <a:latin typeface="+mn-lt"/>
                        </a:rPr>
                        <a:t> </a:t>
                      </a:r>
                      <a:r>
                        <a:rPr lang="fr-CA" sz="2400" b="0" dirty="0" err="1">
                          <a:solidFill>
                            <a:schemeClr val="bg1">
                              <a:lumMod val="50000"/>
                            </a:schemeClr>
                          </a:solidFill>
                          <a:latin typeface="+mn-lt"/>
                        </a:rPr>
                        <a:t>Vallarta</a:t>
                      </a:r>
                      <a:r>
                        <a:rPr lang="fr-CA" sz="2400" b="0" dirty="0">
                          <a:solidFill>
                            <a:schemeClr val="bg1">
                              <a:lumMod val="50000"/>
                            </a:schemeClr>
                          </a:solidFill>
                          <a:latin typeface="+mn-lt"/>
                        </a:rPr>
                        <a: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Service à la chambre sans supplément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err="1">
                          <a:solidFill>
                            <a:schemeClr val="bg1">
                              <a:lumMod val="50000"/>
                            </a:schemeClr>
                          </a:solidFill>
                          <a:latin typeface="+mn-lt"/>
                        </a:rPr>
                        <a:t>Kinder</a:t>
                      </a:r>
                      <a:r>
                        <a:rPr lang="fr-CA" sz="2400" b="0" dirty="0">
                          <a:solidFill>
                            <a:schemeClr val="bg1">
                              <a:lumMod val="50000"/>
                            </a:schemeClr>
                          </a:solidFill>
                          <a:latin typeface="+mn-lt"/>
                        </a:rPr>
                        <a:t> surprise pour les enfants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b="0" dirty="0">
                          <a:solidFill>
                            <a:schemeClr val="bg1">
                              <a:lumMod val="50000"/>
                            </a:schemeClr>
                          </a:solidFill>
                          <a:latin typeface="+mn-lt"/>
                        </a:rPr>
                        <a:t>T-shirt du club </a:t>
                      </a:r>
                      <a:r>
                        <a:rPr lang="fr-CA" sz="2400" b="0" dirty="0" err="1">
                          <a:solidFill>
                            <a:schemeClr val="bg1">
                              <a:lumMod val="50000"/>
                            </a:schemeClr>
                          </a:solidFill>
                          <a:latin typeface="+mn-lt"/>
                        </a:rPr>
                        <a:t>Barcy</a:t>
                      </a:r>
                      <a:r>
                        <a:rPr lang="fr-CA" sz="2400" b="0" dirty="0">
                          <a:solidFill>
                            <a:schemeClr val="bg1">
                              <a:lumMod val="50000"/>
                            </a:schemeClr>
                          </a:solidFill>
                          <a:latin typeface="+mn-lt"/>
                        </a:rPr>
                        <a:t> pour les enfants </a:t>
                      </a: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pic>
        <p:nvPicPr>
          <p:cNvPr id="15" name="Picture 3"/>
          <p:cNvPicPr>
            <a:picLocks noChangeAspect="1" noChangeArrowheads="1"/>
          </p:cNvPicPr>
          <p:nvPr/>
        </p:nvPicPr>
        <p:blipFill>
          <a:blip r:embed="rId5" cstate="print"/>
          <a:srcRect/>
          <a:stretch>
            <a:fillRect/>
          </a:stretch>
        </p:blipFill>
        <p:spPr bwMode="auto">
          <a:xfrm>
            <a:off x="16951890" y="6642101"/>
            <a:ext cx="7418283" cy="4945063"/>
          </a:xfrm>
          <a:prstGeom prst="rect">
            <a:avLst/>
          </a:prstGeom>
          <a:noFill/>
          <a:ln w="9525">
            <a:noFill/>
            <a:miter lim="800000"/>
            <a:headEnd/>
            <a:tailEnd/>
          </a:ln>
          <a:effectLst/>
        </p:spPr>
      </p:pic>
      <p:pic>
        <p:nvPicPr>
          <p:cNvPr id="1029" name="Picture 5" descr="C:\Documents and Settings\pnunez\Mis documentos\Downloads\BPVALL_ROOM_50.jpg"/>
          <p:cNvPicPr>
            <a:picLocks noChangeAspect="1" noChangeArrowheads="1"/>
          </p:cNvPicPr>
          <p:nvPr/>
        </p:nvPicPr>
        <p:blipFill>
          <a:blip r:embed="rId6" cstate="print"/>
          <a:srcRect/>
          <a:stretch>
            <a:fillRect/>
          </a:stretch>
        </p:blipFill>
        <p:spPr bwMode="auto">
          <a:xfrm>
            <a:off x="16958524" y="1349376"/>
            <a:ext cx="7411649" cy="4969518"/>
          </a:xfrm>
          <a:prstGeom prst="rect">
            <a:avLst/>
          </a:prstGeom>
          <a:noFill/>
        </p:spPr>
      </p:pic>
    </p:spTree>
    <p:extLst>
      <p:ext uri="{BB962C8B-B14F-4D97-AF65-F5344CB8AC3E}">
        <p14:creationId xmlns:p14="http://schemas.microsoft.com/office/powerpoint/2010/main" val="188939519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49376"/>
            <a:ext cx="24384000" cy="102377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pic>
        <p:nvPicPr>
          <p:cNvPr id="10" name="A1003.jpg"/>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86178" y="6664500"/>
            <a:ext cx="7383994" cy="4922662"/>
          </a:xfrm>
          <a:prstGeom prst="rect">
            <a:avLst/>
          </a:prstGeom>
          <a:ln w="12700">
            <a:miter lim="400000"/>
          </a:ln>
        </p:spPr>
      </p:pic>
      <p:pic>
        <p:nvPicPr>
          <p:cNvPr id="11" name="A1003.jpg"/>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72352" y="1333333"/>
            <a:ext cx="7411647" cy="4940217"/>
          </a:xfrm>
          <a:prstGeom prst="rect">
            <a:avLst/>
          </a:prstGeom>
          <a:ln w="12700">
            <a:miter lim="400000"/>
          </a:ln>
        </p:spPr>
      </p:pic>
      <p:pic>
        <p:nvPicPr>
          <p:cNvPr id="12" name="Imagen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31013" y="12169505"/>
            <a:ext cx="3643312" cy="441101"/>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1223186550"/>
              </p:ext>
            </p:extLst>
          </p:nvPr>
        </p:nvGraphicFramePr>
        <p:xfrm>
          <a:off x="1388534" y="1349375"/>
          <a:ext cx="15591366" cy="8853988"/>
        </p:xfrm>
        <a:graphic>
          <a:graphicData uri="http://schemas.openxmlformats.org/drawingml/2006/table">
            <a:tbl>
              <a:tblPr firstRow="1" bandRow="1">
                <a:tableStyleId>{5940675A-B579-460E-94D1-54222C63F5DA}</a:tableStyleId>
              </a:tblPr>
              <a:tblGrid>
                <a:gridCol w="14380936">
                  <a:extLst>
                    <a:ext uri="{9D8B030D-6E8A-4147-A177-3AD203B41FA5}">
                      <a16:colId xmlns:a16="http://schemas.microsoft.com/office/drawing/2014/main" val="20000"/>
                    </a:ext>
                  </a:extLst>
                </a:gridCol>
                <a:gridCol w="1210430">
                  <a:extLst>
                    <a:ext uri="{9D8B030D-6E8A-4147-A177-3AD203B41FA5}">
                      <a16:colId xmlns:a16="http://schemas.microsoft.com/office/drawing/2014/main" val="20001"/>
                    </a:ext>
                  </a:extLst>
                </a:gridCol>
              </a:tblGrid>
              <a:tr h="1492844">
                <a:tc>
                  <a:txBody>
                    <a:bodyPr/>
                    <a:lstStyle/>
                    <a:p>
                      <a:pPr>
                        <a:lnSpc>
                          <a:spcPct val="100000"/>
                        </a:lnSpc>
                      </a:pPr>
                      <a:r>
                        <a:rPr lang="fr-CA" sz="4800" dirty="0">
                          <a:solidFill>
                            <a:schemeClr val="bg1">
                              <a:lumMod val="50000"/>
                            </a:schemeClr>
                          </a:solidFill>
                          <a:latin typeface="+mj-lt"/>
                        </a:rPr>
                        <a:t>Installations</a:t>
                      </a:r>
                    </a:p>
                  </a:txBody>
                  <a:tcPr marL="0" marR="180000" marT="360000" marB="360000">
                    <a:lnL w="12700" cmpd="sng">
                      <a:noFill/>
                    </a:lnL>
                    <a:lnR w="12700" cmpd="sng">
                      <a:noFill/>
                    </a:lnR>
                    <a:lnT w="12700" cmpd="sng">
                      <a:noFill/>
                    </a:lnT>
                    <a:lnB w="28575"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endParaRPr lang="es-ES_tradnl" sz="4800">
                        <a:latin typeface="+mj-lt"/>
                      </a:endParaRPr>
                    </a:p>
                  </a:txBody>
                  <a:tcPr marL="0" marR="180000" marT="360000" marB="360000">
                    <a:lnL w="12700" cmpd="sng">
                      <a:noFill/>
                    </a:lnL>
                    <a:lnR w="12700" cmpd="sng">
                      <a:noFill/>
                    </a:lnR>
                    <a:lnT w="12700" cmpd="sng">
                      <a:noFill/>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61144">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ea typeface="Helvetica"/>
                          <a:cs typeface="Helvetica"/>
                          <a:sym typeface="Helvetica"/>
                        </a:rPr>
                        <a:t>6 restaurants (des restrictions s’appliquent) </a:t>
                      </a:r>
                      <a:br>
                        <a:rPr lang="fr-CA" sz="2400" dirty="0">
                          <a:solidFill>
                            <a:schemeClr val="bg1">
                              <a:lumMod val="50000"/>
                            </a:schemeClr>
                          </a:solidFill>
                          <a:latin typeface="+mn-lt"/>
                          <a:ea typeface="Helvetica"/>
                          <a:cs typeface="Helvetica"/>
                          <a:sym typeface="Helvetica"/>
                        </a:rPr>
                      </a:br>
                      <a:r>
                        <a:rPr lang="fr-CA" sz="2400" b="1" dirty="0">
                          <a:solidFill>
                            <a:schemeClr val="bg1">
                              <a:lumMod val="50000"/>
                            </a:schemeClr>
                          </a:solidFill>
                          <a:latin typeface="+mn-lt"/>
                          <a:ea typeface="Helvetica"/>
                          <a:cs typeface="Helvetica"/>
                          <a:sym typeface="Helvetica"/>
                        </a:rPr>
                        <a:t>Capri</a:t>
                      </a:r>
                      <a:r>
                        <a:rPr lang="fr-CA" sz="2400" dirty="0">
                          <a:solidFill>
                            <a:schemeClr val="bg1">
                              <a:lumMod val="50000"/>
                            </a:schemeClr>
                          </a:solidFill>
                          <a:latin typeface="+mn-lt"/>
                          <a:ea typeface="Helvetica"/>
                          <a:cs typeface="Helvetica"/>
                          <a:sym typeface="Helvetica"/>
                        </a:rPr>
                        <a:t> : cuisine italienne </a:t>
                      </a:r>
                      <a:br>
                        <a:rPr lang="fr-CA" sz="2400" dirty="0">
                          <a:solidFill>
                            <a:schemeClr val="bg1">
                              <a:lumMod val="50000"/>
                            </a:schemeClr>
                          </a:solidFill>
                          <a:latin typeface="+mn-lt"/>
                          <a:ea typeface="Helvetica"/>
                          <a:cs typeface="Helvetica"/>
                          <a:sym typeface="Helvetica"/>
                        </a:rPr>
                      </a:br>
                      <a:r>
                        <a:rPr lang="fr-CA" sz="2400" b="1" dirty="0">
                          <a:solidFill>
                            <a:schemeClr val="bg1">
                              <a:lumMod val="50000"/>
                            </a:schemeClr>
                          </a:solidFill>
                          <a:latin typeface="+mn-lt"/>
                          <a:ea typeface="Helvetica"/>
                          <a:cs typeface="Helvetica"/>
                          <a:sym typeface="Helvetica"/>
                        </a:rPr>
                        <a:t>Don </a:t>
                      </a:r>
                      <a:r>
                        <a:rPr lang="fr-CA" sz="2400" b="1" dirty="0" err="1">
                          <a:solidFill>
                            <a:schemeClr val="bg1">
                              <a:lumMod val="50000"/>
                            </a:schemeClr>
                          </a:solidFill>
                          <a:latin typeface="+mn-lt"/>
                          <a:ea typeface="Helvetica"/>
                          <a:cs typeface="Helvetica"/>
                          <a:sym typeface="Helvetica"/>
                        </a:rPr>
                        <a:t>Quijote</a:t>
                      </a:r>
                      <a:r>
                        <a:rPr lang="fr-CA" sz="2400" b="1" dirty="0">
                          <a:solidFill>
                            <a:schemeClr val="bg1">
                              <a:lumMod val="50000"/>
                            </a:schemeClr>
                          </a:solidFill>
                          <a:latin typeface="+mn-lt"/>
                          <a:ea typeface="Helvetica"/>
                          <a:cs typeface="Helvetica"/>
                          <a:sym typeface="Helvetica"/>
                        </a:rPr>
                        <a:t> : </a:t>
                      </a:r>
                      <a:r>
                        <a:rPr lang="fr-CA" sz="2400" dirty="0">
                          <a:solidFill>
                            <a:schemeClr val="bg1">
                              <a:lumMod val="50000"/>
                            </a:schemeClr>
                          </a:solidFill>
                          <a:latin typeface="+mn-lt"/>
                          <a:ea typeface="Helvetica"/>
                          <a:cs typeface="Helvetica"/>
                          <a:sym typeface="Helvetica"/>
                        </a:rPr>
                        <a:t>cuisine espagnole </a:t>
                      </a:r>
                      <a:br>
                        <a:rPr lang="fr-CA" sz="2400" dirty="0">
                          <a:solidFill>
                            <a:schemeClr val="bg1">
                              <a:lumMod val="50000"/>
                            </a:schemeClr>
                          </a:solidFill>
                          <a:latin typeface="+mn-lt"/>
                          <a:ea typeface="Helvetica"/>
                          <a:cs typeface="Helvetica"/>
                          <a:sym typeface="Helvetica"/>
                        </a:rPr>
                      </a:br>
                      <a:r>
                        <a:rPr lang="fr-CA" sz="2400" b="1" dirty="0">
                          <a:solidFill>
                            <a:schemeClr val="bg1">
                              <a:lumMod val="50000"/>
                            </a:schemeClr>
                          </a:solidFill>
                          <a:latin typeface="+mn-lt"/>
                          <a:ea typeface="Helvetica"/>
                          <a:cs typeface="Helvetica"/>
                          <a:sym typeface="Helvetica"/>
                        </a:rPr>
                        <a:t>Los </a:t>
                      </a:r>
                      <a:r>
                        <a:rPr lang="fr-CA" sz="2400" b="1" dirty="0" err="1">
                          <a:solidFill>
                            <a:schemeClr val="bg1">
                              <a:lumMod val="50000"/>
                            </a:schemeClr>
                          </a:solidFill>
                          <a:latin typeface="+mn-lt"/>
                          <a:ea typeface="Helvetica"/>
                          <a:cs typeface="Helvetica"/>
                          <a:sym typeface="Helvetica"/>
                        </a:rPr>
                        <a:t>Arcos</a:t>
                      </a:r>
                      <a:r>
                        <a:rPr lang="fr-CA" sz="2400" b="1" dirty="0">
                          <a:solidFill>
                            <a:schemeClr val="bg1">
                              <a:lumMod val="50000"/>
                            </a:schemeClr>
                          </a:solidFill>
                          <a:latin typeface="+mn-lt"/>
                          <a:ea typeface="Helvetica"/>
                          <a:cs typeface="Helvetica"/>
                          <a:sym typeface="Helvetica"/>
                        </a:rPr>
                        <a:t> Grill</a:t>
                      </a:r>
                      <a:r>
                        <a:rPr lang="fr-CA" sz="2400" b="1" baseline="0" dirty="0">
                          <a:solidFill>
                            <a:schemeClr val="bg1">
                              <a:lumMod val="50000"/>
                            </a:schemeClr>
                          </a:solidFill>
                          <a:latin typeface="+mn-lt"/>
                          <a:ea typeface="Helvetica"/>
                          <a:cs typeface="Helvetica"/>
                          <a:sym typeface="Helvetica"/>
                        </a:rPr>
                        <a:t> : </a:t>
                      </a:r>
                      <a:r>
                        <a:rPr lang="fr-CA" sz="2400" dirty="0">
                          <a:solidFill>
                            <a:schemeClr val="bg1">
                              <a:lumMod val="50000"/>
                            </a:schemeClr>
                          </a:solidFill>
                          <a:latin typeface="+mn-lt"/>
                          <a:ea typeface="Helvetica"/>
                          <a:cs typeface="Helvetica"/>
                          <a:sym typeface="Helvetica"/>
                        </a:rPr>
                        <a:t>viande et fruits de mer</a:t>
                      </a:r>
                      <a:br>
                        <a:rPr lang="fr-CA" sz="2400" b="1" dirty="0">
                          <a:solidFill>
                            <a:srgbClr val="FF0000"/>
                          </a:solidFill>
                          <a:latin typeface="+mn-lt"/>
                          <a:ea typeface="Helvetica"/>
                          <a:cs typeface="Helvetica"/>
                          <a:sym typeface="Helvetica"/>
                        </a:rPr>
                      </a:br>
                      <a:r>
                        <a:rPr lang="fr-CA" sz="2400" b="1" dirty="0">
                          <a:solidFill>
                            <a:schemeClr val="bg1">
                              <a:lumMod val="50000"/>
                            </a:schemeClr>
                          </a:solidFill>
                          <a:latin typeface="+mn-lt"/>
                          <a:ea typeface="Helvetica"/>
                          <a:cs typeface="Helvetica"/>
                          <a:sym typeface="Helvetica"/>
                        </a:rPr>
                        <a:t>La </a:t>
                      </a:r>
                      <a:r>
                        <a:rPr lang="fr-CA" sz="2400" b="1" dirty="0" err="1">
                          <a:solidFill>
                            <a:schemeClr val="bg1">
                              <a:lumMod val="50000"/>
                            </a:schemeClr>
                          </a:solidFill>
                          <a:latin typeface="+mn-lt"/>
                          <a:ea typeface="Helvetica"/>
                          <a:cs typeface="Helvetica"/>
                          <a:sym typeface="Helvetica"/>
                        </a:rPr>
                        <a:t>Fuente</a:t>
                      </a:r>
                      <a:r>
                        <a:rPr lang="fr-CA" sz="2400" b="1" dirty="0">
                          <a:solidFill>
                            <a:schemeClr val="bg1">
                              <a:lumMod val="50000"/>
                            </a:schemeClr>
                          </a:solidFill>
                          <a:latin typeface="+mn-lt"/>
                          <a:ea typeface="Helvetica"/>
                          <a:cs typeface="Helvetica"/>
                          <a:sym typeface="Helvetica"/>
                        </a:rPr>
                        <a:t> : </a:t>
                      </a:r>
                      <a:r>
                        <a:rPr lang="fr-CA" sz="2400" dirty="0">
                          <a:solidFill>
                            <a:schemeClr val="bg1">
                              <a:lumMod val="50000"/>
                            </a:schemeClr>
                          </a:solidFill>
                          <a:latin typeface="+mn-lt"/>
                          <a:ea typeface="Helvetica"/>
                          <a:cs typeface="Helvetica"/>
                          <a:sym typeface="Helvetica"/>
                        </a:rPr>
                        <a:t>buffet international </a:t>
                      </a:r>
                      <a:br>
                        <a:rPr lang="fr-CA" sz="2400" dirty="0">
                          <a:solidFill>
                            <a:schemeClr val="bg1">
                              <a:lumMod val="50000"/>
                            </a:schemeClr>
                          </a:solidFill>
                          <a:latin typeface="+mn-lt"/>
                          <a:ea typeface="Helvetica"/>
                          <a:cs typeface="Helvetica"/>
                          <a:sym typeface="Helvetica"/>
                        </a:rPr>
                      </a:br>
                      <a:r>
                        <a:rPr lang="fr-CA" sz="2400" b="1" dirty="0">
                          <a:solidFill>
                            <a:schemeClr val="bg1">
                              <a:lumMod val="50000"/>
                            </a:schemeClr>
                          </a:solidFill>
                          <a:latin typeface="+mn-lt"/>
                          <a:ea typeface="Helvetica"/>
                          <a:cs typeface="Helvetica"/>
                          <a:sym typeface="Helvetica"/>
                        </a:rPr>
                        <a:t>Kyoto</a:t>
                      </a:r>
                      <a:r>
                        <a:rPr lang="fr-CA" sz="2400" dirty="0">
                          <a:solidFill>
                            <a:schemeClr val="bg1">
                              <a:lumMod val="50000"/>
                            </a:schemeClr>
                          </a:solidFill>
                          <a:latin typeface="+mn-lt"/>
                          <a:ea typeface="Helvetica"/>
                          <a:cs typeface="Helvetica"/>
                          <a:sym typeface="Helvetica"/>
                        </a:rPr>
                        <a:t> : bar à sushis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ea typeface="Helvetica"/>
                          <a:cs typeface="Helvetica"/>
                          <a:sym typeface="Helvetica"/>
                        </a:rPr>
                        <a:t>2 bars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Centre commercial comptant 5 boutiques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4 piscines : une pour les sports, deux familiales et une pour enfants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2 jacuzzis en plein air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ea typeface="Helvetica"/>
                          <a:cs typeface="Helvetica"/>
                          <a:sym typeface="Helvetica"/>
                        </a:rPr>
                        <a:t>Cabinet médical disponible sans interruption (avec supplément)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Service de concierge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Centre d’affaires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Club d’activités supervisées pour les enfants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Spectacles tous les soirs, animation et divertissements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Salle de jeux avec table de billard </a:t>
                      </a:r>
                    </a:p>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r>
                        <a:rPr lang="fr-CA" sz="2400" dirty="0">
                          <a:solidFill>
                            <a:schemeClr val="bg1">
                              <a:lumMod val="50000"/>
                            </a:schemeClr>
                          </a:solidFill>
                          <a:latin typeface="+mn-lt"/>
                        </a:rPr>
                        <a:t>Service de coordination d’événements et de mariage </a:t>
                      </a:r>
                    </a:p>
                  </a:txBody>
                  <a:tcPr marL="0" marR="180000" marT="360000" marB="360000">
                    <a:lnL w="12700" cmpd="sng">
                      <a:noFill/>
                    </a:lnL>
                    <a:lnR w="12700" cmpd="sng">
                      <a:noFill/>
                    </a:lnR>
                    <a:lnT w="28575" cap="flat" cmpd="sng" algn="ctr">
                      <a:solidFill>
                        <a:schemeClr val="bg1">
                          <a:lumMod val="50000"/>
                        </a:schemeClr>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sz="2200">
                          <a:solidFill>
                            <a:srgbClr val="956C5A"/>
                          </a:solidFill>
                          <a:latin typeface="Helvetica"/>
                          <a:ea typeface="Helvetica"/>
                          <a:cs typeface="Helvetica"/>
                          <a:sym typeface="Helvetica"/>
                        </a:defRPr>
                      </a:pPr>
                      <a:endParaRPr lang="es-ES_tradnl" dirty="0">
                        <a:solidFill>
                          <a:schemeClr val="bg1">
                            <a:lumMod val="50000"/>
                          </a:schemeClr>
                        </a:solidFill>
                        <a:latin typeface="+mn-lt"/>
                      </a:endParaRPr>
                    </a:p>
                  </a:txBody>
                  <a:tcPr marL="0" marR="180000" marT="360000" marB="360000">
                    <a:lnL w="12700" cmpd="sng">
                      <a:noFill/>
                    </a:lnL>
                    <a:lnR w="12700" cmpd="sng">
                      <a:noFill/>
                    </a:lnR>
                    <a:lnT w="28575" cap="flat" cmpd="sng" algn="ctr">
                      <a:no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4" name="Imagen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8534" y="11971338"/>
            <a:ext cx="3382249" cy="889747"/>
          </a:xfrm>
          <a:prstGeom prst="rect">
            <a:avLst/>
          </a:prstGeom>
        </p:spPr>
      </p:pic>
    </p:spTree>
    <p:extLst>
      <p:ext uri="{BB962C8B-B14F-4D97-AF65-F5344CB8AC3E}">
        <p14:creationId xmlns:p14="http://schemas.microsoft.com/office/powerpoint/2010/main" val="32766997"/>
      </p:ext>
    </p:extLst>
  </p:cSld>
  <p:clrMapOvr>
    <a:masterClrMapping/>
  </p:clrMapOvr>
  <p:transition spd="slow"/>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1797</TotalTime>
  <Words>287</Words>
  <Application>Microsoft Office PowerPoint</Application>
  <PresentationFormat>Custom</PresentationFormat>
  <Paragraphs>242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Helvetica Neue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Secretaria de Direccion</dc:creator>
  <cp:lastModifiedBy>Lorena Barragan</cp:lastModifiedBy>
  <cp:revision>132</cp:revision>
  <dcterms:created xsi:type="dcterms:W3CDTF">2019-02-11T13:22:09Z</dcterms:created>
  <dcterms:modified xsi:type="dcterms:W3CDTF">2019-10-25T17:53:43Z</dcterms:modified>
</cp:coreProperties>
</file>